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34"/>
  </p:notesMasterIdLst>
  <p:sldIdLst>
    <p:sldId id="256" r:id="rId2"/>
    <p:sldId id="1164" r:id="rId3"/>
    <p:sldId id="621" r:id="rId4"/>
    <p:sldId id="1165" r:id="rId5"/>
    <p:sldId id="1166" r:id="rId6"/>
    <p:sldId id="273" r:id="rId7"/>
    <p:sldId id="1167" r:id="rId8"/>
    <p:sldId id="1163" r:id="rId9"/>
    <p:sldId id="1168" r:id="rId10"/>
    <p:sldId id="350" r:id="rId11"/>
    <p:sldId id="1139" r:id="rId12"/>
    <p:sldId id="345" r:id="rId13"/>
    <p:sldId id="340" r:id="rId14"/>
    <p:sldId id="342" r:id="rId15"/>
    <p:sldId id="355" r:id="rId16"/>
    <p:sldId id="341" r:id="rId17"/>
    <p:sldId id="1170" r:id="rId18"/>
    <p:sldId id="1147" r:id="rId19"/>
    <p:sldId id="1171" r:id="rId20"/>
    <p:sldId id="1172" r:id="rId21"/>
    <p:sldId id="1173" r:id="rId22"/>
    <p:sldId id="1174" r:id="rId23"/>
    <p:sldId id="1175" r:id="rId24"/>
    <p:sldId id="1177" r:id="rId25"/>
    <p:sldId id="275" r:id="rId26"/>
    <p:sldId id="303" r:id="rId27"/>
    <p:sldId id="274" r:id="rId28"/>
    <p:sldId id="1178" r:id="rId29"/>
    <p:sldId id="1179" r:id="rId30"/>
    <p:sldId id="1176" r:id="rId31"/>
    <p:sldId id="339" r:id="rId32"/>
    <p:sldId id="343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202"/>
    <p:restoredTop sz="95878" autoAdjust="0"/>
  </p:normalViewPr>
  <p:slideViewPr>
    <p:cSldViewPr snapToGrid="0" snapToObjects="1">
      <p:cViewPr varScale="1">
        <p:scale>
          <a:sx n="82" d="100"/>
          <a:sy n="82" d="100"/>
        </p:scale>
        <p:origin x="176" y="7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498286627432592"/>
          <c:y val="7.2293193217722096E-2"/>
          <c:w val="0.47028693783932402"/>
          <c:h val="0.7819851976501870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accent3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7-440D-9DEB-B580EADF9476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6F7-440D-9DEB-B580EADF9476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solidFill>
                  <a:schemeClr val="accent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6F7-440D-9DEB-B580EADF9476}"/>
              </c:ext>
            </c:extLst>
          </c:dPt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16F7-440D-9DEB-B580EADF9476}"/>
              </c:ext>
            </c:extLst>
          </c:dPt>
          <c:cat>
            <c:strRef>
              <c:f>Sheet1!$A$2:$A$9</c:f>
              <c:strCache>
                <c:ptCount val="8"/>
                <c:pt idx="0">
                  <c:v>state</c:v>
                </c:pt>
                <c:pt idx="1">
                  <c:v>specialidad primaria</c:v>
                </c:pt>
                <c:pt idx="2">
                  <c:v>especialidad secundaria</c:v>
                </c:pt>
                <c:pt idx="3">
                  <c:v>phone</c:v>
                </c:pt>
                <c:pt idx="4">
                  <c:v>hco grande (&gt;6) or afiliado a mayorista</c:v>
                </c:pt>
                <c:pt idx="5">
                  <c:v>reps</c:v>
                </c:pt>
                <c:pt idx="6">
                  <c:v>physical address</c:v>
                </c:pt>
                <c:pt idx="7">
                  <c:v>hqe enviadas por varios mercados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1.1257999999999999</c:v>
                </c:pt>
                <c:pt idx="1">
                  <c:v>1.0571999999999999</c:v>
                </c:pt>
                <c:pt idx="2">
                  <c:v>0.63900000000000001</c:v>
                </c:pt>
                <c:pt idx="3">
                  <c:v>0.78069999999999995</c:v>
                </c:pt>
                <c:pt idx="4">
                  <c:v>0.63070000000000004</c:v>
                </c:pt>
                <c:pt idx="5">
                  <c:v>0.59470000000000001</c:v>
                </c:pt>
                <c:pt idx="6">
                  <c:v>0.52829999999999999</c:v>
                </c:pt>
                <c:pt idx="7">
                  <c:v>0.40439999999999998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F7-440D-9DEB-B580EADF94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state</c:v>
                </c:pt>
                <c:pt idx="1">
                  <c:v>specialidad primaria</c:v>
                </c:pt>
                <c:pt idx="2">
                  <c:v>especialidad secundaria</c:v>
                </c:pt>
                <c:pt idx="3">
                  <c:v>phone</c:v>
                </c:pt>
                <c:pt idx="4">
                  <c:v>hco grande (&gt;6) or afiliado a mayorista</c:v>
                </c:pt>
                <c:pt idx="5">
                  <c:v>reps</c:v>
                </c:pt>
                <c:pt idx="6">
                  <c:v>physical address</c:v>
                </c:pt>
                <c:pt idx="7">
                  <c:v>hqe enviadas por varios mercados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6F7-440D-9DEB-B580EADF94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24186088"/>
        <c:axId val="2124189864"/>
      </c:barChart>
      <c:catAx>
        <c:axId val="21241860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4189864"/>
        <c:crosses val="autoZero"/>
        <c:auto val="1"/>
        <c:lblAlgn val="ctr"/>
        <c:lblOffset val="100"/>
        <c:noMultiLvlLbl val="0"/>
      </c:catAx>
      <c:valAx>
        <c:axId val="212418986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24186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8A058-72BB-0440-8E32-101704885842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DF99B-6873-3149-B4D7-9CAB6599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74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Attendance and Seating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8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70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85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33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79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69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DF99B-6873-3149-B4D7-9CAB659944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11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96768-9836-4347-9DDB-CE49144B4D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Thursday, October 21,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Thursday, October 21,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Thursday, October 21,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Thursday, October 21,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Thursday, October 21,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Thursday, October 21,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Thursday, October 21,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Thursday, October 21,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Thursday, October 21,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Thursday, October 21,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Thursday, October 21,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Thursday, October 21,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learning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Analytics FOR BUSINESS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Nuria Diaz-Tena</a:t>
            </a:r>
          </a:p>
        </p:txBody>
      </p:sp>
    </p:spTree>
    <p:extLst>
      <p:ext uri="{BB962C8B-B14F-4D97-AF65-F5344CB8AC3E}">
        <p14:creationId xmlns:p14="http://schemas.microsoft.com/office/powerpoint/2010/main" val="647262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Classification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61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14" y="542378"/>
            <a:ext cx="8223249" cy="10287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Types of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73" y="2276396"/>
            <a:ext cx="3995281" cy="634543"/>
          </a:xfrm>
          <a:ln>
            <a:noFill/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Parametric Model</a:t>
            </a:r>
          </a:p>
          <a:p>
            <a:pPr marL="0" indent="0">
              <a:buNone/>
            </a:pPr>
            <a:r>
              <a:rPr lang="mr-IN" sz="2100" dirty="0"/>
              <a:t>f(X) = β0 +β1X1 +β2X2 +...+βpXp</a:t>
            </a:r>
            <a:r>
              <a:rPr lang="en-US" sz="2100" dirty="0"/>
              <a:t>     </a:t>
            </a:r>
            <a:r>
              <a:rPr lang="en-US" sz="1500" dirty="0"/>
              <a:t>linear model</a:t>
            </a:r>
          </a:p>
          <a:p>
            <a:pPr marL="0" indent="0"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435903" y="4914505"/>
            <a:ext cx="3995281" cy="780047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Non-Parametric Model</a:t>
            </a:r>
          </a:p>
          <a:p>
            <a:pPr marL="0" indent="0">
              <a:buNone/>
            </a:pPr>
            <a:r>
              <a:rPr lang="mr-IN" sz="2175" dirty="0"/>
              <a:t>f(X) = </a:t>
            </a:r>
            <a:r>
              <a:rPr lang="en-US" sz="2175" dirty="0"/>
              <a:t>any model form of x    </a:t>
            </a:r>
            <a:r>
              <a:rPr lang="en-US" dirty="0"/>
              <a:t>flexible 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pic>
        <p:nvPicPr>
          <p:cNvPr id="5" name="Picture 4" descr="Screen Shot 2021-01-03 at 4.50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76" y="2929937"/>
            <a:ext cx="3054221" cy="204449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4777526" y="2316466"/>
            <a:ext cx="3995281" cy="1485230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 fontScale="32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450" dirty="0">
                <a:solidFill>
                  <a:srgbClr val="660066"/>
                </a:solidFill>
              </a:rPr>
              <a:t>Regression Model</a:t>
            </a:r>
          </a:p>
          <a:p>
            <a:pPr marL="0" indent="0">
              <a:buNone/>
            </a:pPr>
            <a:r>
              <a:rPr lang="en-US" sz="3000" dirty="0"/>
              <a:t>Numerical Response</a:t>
            </a:r>
          </a:p>
          <a:p>
            <a:pPr marL="0" indent="0">
              <a:buNone/>
            </a:pPr>
            <a:r>
              <a:rPr lang="en-US" sz="3000" dirty="0"/>
              <a:t>	Linear Regression</a:t>
            </a:r>
          </a:p>
          <a:p>
            <a:pPr marL="0" indent="0">
              <a:buNone/>
            </a:pPr>
            <a:r>
              <a:rPr lang="en-US" sz="3000" dirty="0"/>
              <a:t>	K-Nearest Neighbor</a:t>
            </a:r>
          </a:p>
          <a:p>
            <a:pPr marL="0" indent="0">
              <a:buNone/>
            </a:pPr>
            <a:r>
              <a:rPr lang="en-US" sz="3000" dirty="0"/>
              <a:t>	Boosting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4817610" y="4086242"/>
            <a:ext cx="3995281" cy="1571195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dirty="0">
                <a:solidFill>
                  <a:srgbClr val="660066"/>
                </a:solidFill>
              </a:rPr>
              <a:t>Classification Model</a:t>
            </a:r>
          </a:p>
          <a:p>
            <a:pPr marL="0" indent="0">
              <a:buNone/>
            </a:pPr>
            <a:r>
              <a:rPr lang="en-US" sz="1650" dirty="0"/>
              <a:t>Categorical Response</a:t>
            </a:r>
          </a:p>
          <a:p>
            <a:pPr marL="0" indent="0">
              <a:buNone/>
            </a:pPr>
            <a:r>
              <a:rPr lang="en-US" sz="1650" dirty="0"/>
              <a:t>	Logistic Regression</a:t>
            </a:r>
          </a:p>
          <a:p>
            <a:pPr marL="0" indent="0">
              <a:buNone/>
            </a:pPr>
            <a:r>
              <a:rPr lang="en-US" sz="1650" dirty="0"/>
              <a:t>	K-Nearest Neighbor</a:t>
            </a:r>
          </a:p>
          <a:p>
            <a:pPr marL="0" indent="0">
              <a:buNone/>
            </a:pPr>
            <a:r>
              <a:rPr lang="en-US" sz="1650" dirty="0"/>
              <a:t>	Boosting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374057" y="1855624"/>
            <a:ext cx="3942827" cy="37863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Model Form</a:t>
            </a: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/>
              <a:t>    </a:t>
            </a: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4609445" y="1861671"/>
            <a:ext cx="4047736" cy="37863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Response Type</a:t>
            </a: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/>
              <a:t>    </a:t>
            </a: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1125" dirty="0"/>
          </a:p>
          <a:p>
            <a:pPr marL="0" indent="0">
              <a:buNone/>
            </a:pPr>
            <a:endParaRPr lang="en-US" sz="1125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FC1F27DB-94C4-1648-B1E1-8268A09B7130}"/>
              </a:ext>
            </a:extLst>
          </p:cNvPr>
          <p:cNvSpPr/>
          <p:nvPr/>
        </p:nvSpPr>
        <p:spPr>
          <a:xfrm rot="8592703">
            <a:off x="2135549" y="2960670"/>
            <a:ext cx="732096" cy="484632"/>
          </a:xfrm>
          <a:prstGeom prst="rightArrow">
            <a:avLst>
              <a:gd name="adj1" fmla="val 46434"/>
              <a:gd name="adj2" fmla="val 50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90B0B3-15C4-6040-9DF3-A42FF4D3BF43}"/>
              </a:ext>
            </a:extLst>
          </p:cNvPr>
          <p:cNvCxnSpPr>
            <a:cxnSpLocks/>
          </p:cNvCxnSpPr>
          <p:nvPr/>
        </p:nvCxnSpPr>
        <p:spPr>
          <a:xfrm>
            <a:off x="1955462" y="3583184"/>
            <a:ext cx="0" cy="1010085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86A793-F246-ED47-B688-3173482A7E7C}"/>
              </a:ext>
            </a:extLst>
          </p:cNvPr>
          <p:cNvCxnSpPr>
            <a:cxnSpLocks/>
          </p:cNvCxnSpPr>
          <p:nvPr/>
        </p:nvCxnSpPr>
        <p:spPr>
          <a:xfrm flipH="1">
            <a:off x="1229050" y="3526087"/>
            <a:ext cx="535955" cy="0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474C288-502B-2140-97AE-6E430664C148}"/>
              </a:ext>
            </a:extLst>
          </p:cNvPr>
          <p:cNvSpPr/>
          <p:nvPr/>
        </p:nvSpPr>
        <p:spPr>
          <a:xfrm rot="8592703">
            <a:off x="7443302" y="3735491"/>
            <a:ext cx="732096" cy="484632"/>
          </a:xfrm>
          <a:prstGeom prst="rightArrow">
            <a:avLst>
              <a:gd name="adj1" fmla="val 46434"/>
              <a:gd name="adj2" fmla="val 50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76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18" y="0"/>
            <a:ext cx="8105449" cy="2474828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Classification Models for Binary Response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lang="en-US" sz="2700" dirty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dependent variable is categorical</a:t>
            </a:r>
            <a:br>
              <a:rPr lang="en-US" sz="2700" dirty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dirty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Ex: Y = 1 if “Severe Medical condition” or </a:t>
            </a:r>
            <a:br>
              <a:rPr lang="en-US" sz="2700" dirty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dirty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0 if “Moderate Medical Condition”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5294" y="3018318"/>
            <a:ext cx="6126752" cy="1187096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P(</a:t>
            </a:r>
            <a:r>
              <a:rPr lang="mr-IN" sz="3000" dirty="0">
                <a:solidFill>
                  <a:srgbClr val="660066"/>
                </a:solidFill>
              </a:rPr>
              <a:t>Y</a:t>
            </a:r>
            <a:r>
              <a:rPr lang="en-US" sz="3000" dirty="0">
                <a:solidFill>
                  <a:srgbClr val="660066"/>
                </a:solidFill>
              </a:rPr>
              <a:t>=1|</a:t>
            </a:r>
            <a:r>
              <a:rPr lang="en-US" sz="3000" dirty="0">
                <a:solidFill>
                  <a:srgbClr val="008000"/>
                </a:solidFill>
              </a:rPr>
              <a:t>x</a:t>
            </a:r>
            <a:r>
              <a:rPr lang="en-US" sz="3000" dirty="0">
                <a:solidFill>
                  <a:srgbClr val="660066"/>
                </a:solidFill>
              </a:rPr>
              <a:t>)</a:t>
            </a:r>
            <a:r>
              <a:rPr lang="mr-IN" sz="3000" dirty="0"/>
              <a:t> =f(</a:t>
            </a:r>
            <a:r>
              <a:rPr lang="mr-IN" sz="3000" dirty="0">
                <a:solidFill>
                  <a:srgbClr val="008000"/>
                </a:solidFill>
              </a:rPr>
              <a:t>X</a:t>
            </a:r>
            <a:r>
              <a:rPr lang="mr-IN" sz="3000" dirty="0"/>
              <a:t>)+</a:t>
            </a:r>
            <a:r>
              <a:rPr lang="mr-IN" sz="3000" dirty="0">
                <a:solidFill>
                  <a:srgbClr val="FF0000"/>
                </a:solidFill>
              </a:rPr>
              <a:t>ε</a:t>
            </a:r>
            <a:r>
              <a:rPr lang="en-US" sz="3000" dirty="0">
                <a:solidFill>
                  <a:srgbClr val="FF0000"/>
                </a:solidFill>
              </a:rPr>
              <a:t> 	</a:t>
            </a:r>
            <a:r>
              <a:rPr lang="en-US" sz="1500" dirty="0"/>
              <a:t>actual         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dirty="0"/>
              <a:t>P(Y=1|X) = B</a:t>
            </a:r>
            <a:r>
              <a:rPr lang="en-US" sz="1500" baseline="-25000" dirty="0"/>
              <a:t>0 </a:t>
            </a:r>
            <a:r>
              <a:rPr lang="en-US" sz="1500" dirty="0"/>
              <a:t>+B</a:t>
            </a:r>
            <a:r>
              <a:rPr lang="en-US" sz="1500" baseline="-25000" dirty="0"/>
              <a:t>1</a:t>
            </a:r>
            <a:r>
              <a:rPr lang="en-US" sz="1500" dirty="0"/>
              <a:t>*X</a:t>
            </a:r>
            <a:r>
              <a:rPr lang="en-US" sz="1500" baseline="-25000" dirty="0"/>
              <a:t>1</a:t>
            </a:r>
            <a:r>
              <a:rPr lang="en-US" sz="1500" dirty="0"/>
              <a:t>+B</a:t>
            </a:r>
            <a:r>
              <a:rPr lang="en-US" sz="1500" baseline="-25000" dirty="0"/>
              <a:t>2</a:t>
            </a:r>
            <a:r>
              <a:rPr lang="en-US" sz="1500" dirty="0"/>
              <a:t>*X</a:t>
            </a:r>
            <a:r>
              <a:rPr lang="en-US" sz="1500" baseline="-25000" dirty="0"/>
              <a:t>2</a:t>
            </a:r>
            <a:r>
              <a:rPr lang="en-US" sz="1500" dirty="0"/>
              <a:t>+</a:t>
            </a:r>
            <a:r>
              <a:rPr lang="mr-IN" sz="1500" dirty="0"/>
              <a:t>…</a:t>
            </a:r>
            <a:r>
              <a:rPr lang="en-US" sz="1500" dirty="0"/>
              <a:t>+</a:t>
            </a:r>
            <a:r>
              <a:rPr lang="en-US" sz="1500" dirty="0" err="1"/>
              <a:t>B</a:t>
            </a:r>
            <a:r>
              <a:rPr lang="en-US" sz="1500" baseline="-25000" dirty="0" err="1"/>
              <a:t>n</a:t>
            </a:r>
            <a:r>
              <a:rPr lang="en-US" sz="1500" dirty="0"/>
              <a:t>*</a:t>
            </a:r>
            <a:r>
              <a:rPr lang="en-US" sz="1500" dirty="0" err="1"/>
              <a:t>X</a:t>
            </a:r>
            <a:r>
              <a:rPr lang="en-US" sz="1500" baseline="-25000" dirty="0" err="1"/>
              <a:t>n</a:t>
            </a:r>
            <a:r>
              <a:rPr lang="en-US" sz="1500" baseline="-25000" dirty="0"/>
              <a:t> </a:t>
            </a:r>
            <a:r>
              <a:rPr lang="en-US" sz="1500" dirty="0"/>
              <a:t>+Error</a:t>
            </a:r>
            <a:r>
              <a:rPr lang="en-US" sz="3000" dirty="0"/>
              <a:t>             </a:t>
            </a:r>
            <a:endParaRPr lang="mr-IN" sz="3000" dirty="0"/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371918" y="4417885"/>
            <a:ext cx="8534094" cy="21635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odds = P(Y=1)/P(Y=0) </a:t>
            </a:r>
          </a:p>
          <a:p>
            <a:pPr marL="0" indent="0">
              <a:buNone/>
            </a:pPr>
            <a:r>
              <a:rPr lang="en-US" dirty="0"/>
              <a:t>Ex. Odds of 1 means same chance of P(Y=1) than P(Y=0)</a:t>
            </a:r>
          </a:p>
          <a:p>
            <a:pPr marL="0" indent="0">
              <a:buNone/>
            </a:pPr>
            <a:r>
              <a:rPr lang="en-US" dirty="0"/>
              <a:t>      Odds of 2 means double chance of P(Y=1) than P(Y=0)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betas are estimated by maximizing the likelihood function (maximize the number of correct classifications)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125" dirty="0"/>
          </a:p>
        </p:txBody>
      </p:sp>
    </p:spTree>
    <p:extLst>
      <p:ext uri="{BB962C8B-B14F-4D97-AF65-F5344CB8AC3E}">
        <p14:creationId xmlns:p14="http://schemas.microsoft.com/office/powerpoint/2010/main" val="87070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795" y="409127"/>
            <a:ext cx="6712324" cy="103646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Categorical Response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>
              <a:solidFill>
                <a:srgbClr val="66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79" y="2358838"/>
            <a:ext cx="7423692" cy="415469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940" y="1158268"/>
            <a:ext cx="3238500" cy="1187096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P(</a:t>
            </a:r>
            <a:r>
              <a:rPr lang="mr-IN" sz="3000" dirty="0">
                <a:solidFill>
                  <a:srgbClr val="660066"/>
                </a:solidFill>
              </a:rPr>
              <a:t>Y</a:t>
            </a:r>
            <a:r>
              <a:rPr lang="en-US" sz="3000" dirty="0">
                <a:solidFill>
                  <a:srgbClr val="660066"/>
                </a:solidFill>
              </a:rPr>
              <a:t>=1|</a:t>
            </a:r>
            <a:r>
              <a:rPr lang="en-US" sz="3000" dirty="0">
                <a:solidFill>
                  <a:srgbClr val="008000"/>
                </a:solidFill>
              </a:rPr>
              <a:t>x</a:t>
            </a:r>
            <a:r>
              <a:rPr lang="en-US" sz="3000" dirty="0">
                <a:solidFill>
                  <a:srgbClr val="660066"/>
                </a:solidFill>
              </a:rPr>
              <a:t>)</a:t>
            </a:r>
            <a:r>
              <a:rPr lang="mr-IN" sz="3000" dirty="0"/>
              <a:t> =f(</a:t>
            </a:r>
            <a:r>
              <a:rPr lang="mr-IN" sz="3000" dirty="0">
                <a:solidFill>
                  <a:srgbClr val="008000"/>
                </a:solidFill>
              </a:rPr>
              <a:t>X</a:t>
            </a:r>
            <a:r>
              <a:rPr lang="mr-IN" sz="3000" dirty="0"/>
              <a:t>)+</a:t>
            </a:r>
            <a:r>
              <a:rPr lang="mr-IN" sz="3000" dirty="0">
                <a:solidFill>
                  <a:srgbClr val="FF0000"/>
                </a:solidFill>
              </a:rPr>
              <a:t>ε</a:t>
            </a:r>
            <a:r>
              <a:rPr lang="en-US" sz="3000" dirty="0">
                <a:solidFill>
                  <a:srgbClr val="FF0000"/>
                </a:solidFill>
              </a:rPr>
              <a:t> 	</a:t>
            </a:r>
            <a:r>
              <a:rPr lang="en-US" sz="1500" dirty="0"/>
              <a:t>        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mr-IN" sz="3000" b="1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35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39" y="524333"/>
            <a:ext cx="6712324" cy="103646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Model diagnostic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>
              <a:solidFill>
                <a:srgbClr val="66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015" y="2175572"/>
            <a:ext cx="2579918" cy="713131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P(</a:t>
            </a:r>
            <a:r>
              <a:rPr lang="mr-IN" sz="3000" dirty="0">
                <a:solidFill>
                  <a:srgbClr val="660066"/>
                </a:solidFill>
              </a:rPr>
              <a:t>Y</a:t>
            </a:r>
            <a:r>
              <a:rPr lang="en-US" sz="3000" dirty="0">
                <a:solidFill>
                  <a:srgbClr val="660066"/>
                </a:solidFill>
              </a:rPr>
              <a:t>=1|</a:t>
            </a:r>
            <a:r>
              <a:rPr lang="en-US" sz="3000" dirty="0">
                <a:solidFill>
                  <a:srgbClr val="008000"/>
                </a:solidFill>
              </a:rPr>
              <a:t>x</a:t>
            </a:r>
            <a:r>
              <a:rPr lang="en-US" sz="3000" dirty="0">
                <a:solidFill>
                  <a:srgbClr val="660066"/>
                </a:solidFill>
              </a:rPr>
              <a:t>)</a:t>
            </a:r>
            <a:r>
              <a:rPr lang="mr-IN" sz="3000" dirty="0"/>
              <a:t> =f(</a:t>
            </a:r>
            <a:r>
              <a:rPr lang="mr-IN" sz="3000" dirty="0">
                <a:solidFill>
                  <a:srgbClr val="008000"/>
                </a:solidFill>
              </a:rPr>
              <a:t>X</a:t>
            </a:r>
            <a:r>
              <a:rPr lang="mr-IN" sz="3000" dirty="0"/>
              <a:t>)</a:t>
            </a:r>
            <a:r>
              <a:rPr lang="en-US" sz="3000" dirty="0">
                <a:solidFill>
                  <a:srgbClr val="FF0000"/>
                </a:solidFill>
              </a:rPr>
              <a:t> 	</a:t>
            </a:r>
            <a:r>
              <a:rPr lang="en-US" sz="1500" dirty="0"/>
              <a:t>        </a:t>
            </a:r>
            <a:endParaRPr lang="mr-IN" sz="3000" b="1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CA2AC41B-E8EE-44B4-B19B-B37D7BFC2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352708"/>
              </p:ext>
            </p:extLst>
          </p:nvPr>
        </p:nvGraphicFramePr>
        <p:xfrm>
          <a:off x="478534" y="3690746"/>
          <a:ext cx="4093464" cy="1238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555">
                  <a:extLst>
                    <a:ext uri="{9D8B030D-6E8A-4147-A177-3AD203B41FA5}">
                      <a16:colId xmlns:a16="http://schemas.microsoft.com/office/drawing/2014/main" val="1948256857"/>
                    </a:ext>
                  </a:extLst>
                </a:gridCol>
                <a:gridCol w="1193177">
                  <a:extLst>
                    <a:ext uri="{9D8B030D-6E8A-4147-A177-3AD203B41FA5}">
                      <a16:colId xmlns:a16="http://schemas.microsoft.com/office/drawing/2014/main" val="2169149663"/>
                    </a:ext>
                  </a:extLst>
                </a:gridCol>
                <a:gridCol w="1222645">
                  <a:extLst>
                    <a:ext uri="{9D8B030D-6E8A-4147-A177-3AD203B41FA5}">
                      <a16:colId xmlns:a16="http://schemas.microsoft.com/office/drawing/2014/main" val="1039185361"/>
                    </a:ext>
                  </a:extLst>
                </a:gridCol>
                <a:gridCol w="824087">
                  <a:extLst>
                    <a:ext uri="{9D8B030D-6E8A-4147-A177-3AD203B41FA5}">
                      <a16:colId xmlns:a16="http://schemas.microsoft.com/office/drawing/2014/main" val="4096717960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MexicoF2F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Predicted</a:t>
                      </a:r>
                    </a:p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Predicted</a:t>
                      </a:r>
                    </a:p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Total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9275240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effectLst/>
                          <a:latin typeface="SourceSansPro"/>
                        </a:rPr>
                        <a:t>Actually 1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4CAF50"/>
                          </a:solidFill>
                          <a:effectLst/>
                          <a:latin typeface="SourceSansPro"/>
                        </a:rPr>
                        <a:t>6,300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CE1228"/>
                          </a:solidFill>
                          <a:effectLst/>
                          <a:latin typeface="SourceSansPro"/>
                        </a:rPr>
                        <a:t>1,408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FFC000"/>
                          </a:solidFill>
                          <a:effectLst/>
                          <a:latin typeface="SourceSansPro"/>
                        </a:rPr>
                        <a:t>7,708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9073135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effectLst/>
                          <a:latin typeface="SourceSansPro"/>
                        </a:rPr>
                        <a:t>Actually 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CE1228"/>
                          </a:solidFill>
                          <a:effectLst/>
                          <a:latin typeface="SourceSansPro"/>
                        </a:rPr>
                        <a:t>2,015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4CAF50"/>
                          </a:solidFill>
                          <a:effectLst/>
                          <a:latin typeface="SourceSansPro"/>
                        </a:rPr>
                        <a:t>1,995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effectLst/>
                          <a:latin typeface="SourceSansPro"/>
                        </a:rPr>
                        <a:t>4,010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1266239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effectLst/>
                          <a:latin typeface="SourceSansPro"/>
                        </a:rPr>
                        <a:t>Total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effectLst/>
                          <a:latin typeface="SourceSansPro"/>
                        </a:rPr>
                        <a:t>8,315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effectLst/>
                          <a:latin typeface="SourceSansPro"/>
                        </a:rPr>
                        <a:t>3,403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effectLst/>
                          <a:latin typeface="SourceSansPro"/>
                        </a:rPr>
                        <a:t>11,718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024395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0A3C30B-8DA7-4561-AA0B-21C641E1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249" y="3356954"/>
            <a:ext cx="3807543" cy="18284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E53C71-1491-4B96-B76B-D8011EF73976}"/>
              </a:ext>
            </a:extLst>
          </p:cNvPr>
          <p:cNvSpPr txBox="1"/>
          <p:nvPr/>
        </p:nvSpPr>
        <p:spPr>
          <a:xfrm>
            <a:off x="7781877" y="4697645"/>
            <a:ext cx="1133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 </a:t>
            </a:r>
            <a:r>
              <a:rPr lang="en-US" sz="750" dirty="0"/>
              <a:t>(</a:t>
            </a:r>
            <a:r>
              <a:rPr lang="en-US" sz="750" dirty="0">
                <a:solidFill>
                  <a:schemeClr val="accent3"/>
                </a:solidFill>
              </a:rPr>
              <a:t>6,300+1,995</a:t>
            </a:r>
            <a:r>
              <a:rPr lang="en-US" sz="750" dirty="0"/>
              <a:t>)/11,718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BC851D-9D28-4A35-B09C-FF3B3A8BC924}"/>
              </a:ext>
            </a:extLst>
          </p:cNvPr>
          <p:cNvSpPr txBox="1"/>
          <p:nvPr/>
        </p:nvSpPr>
        <p:spPr>
          <a:xfrm>
            <a:off x="7942906" y="4309871"/>
            <a:ext cx="100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Average Recall &amp; Precision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B7E3A5-B12E-4EAC-A4BF-0DE082D9A618}"/>
              </a:ext>
            </a:extLst>
          </p:cNvPr>
          <p:cNvSpPr txBox="1"/>
          <p:nvPr/>
        </p:nvSpPr>
        <p:spPr>
          <a:xfrm>
            <a:off x="8203482" y="4058373"/>
            <a:ext cx="6896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solidFill>
                  <a:schemeClr val="accent3"/>
                </a:solidFill>
              </a:rPr>
              <a:t>6,300</a:t>
            </a:r>
            <a:r>
              <a:rPr lang="en-US" sz="750" dirty="0"/>
              <a:t>/7,708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2F775-DDF2-4B4F-84DB-8E3C3DE9E6D3}"/>
              </a:ext>
            </a:extLst>
          </p:cNvPr>
          <p:cNvSpPr txBox="1"/>
          <p:nvPr/>
        </p:nvSpPr>
        <p:spPr>
          <a:xfrm>
            <a:off x="8147664" y="3742774"/>
            <a:ext cx="74411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/>
              <a:t> </a:t>
            </a:r>
            <a:r>
              <a:rPr lang="en-US" sz="750" dirty="0">
                <a:solidFill>
                  <a:schemeClr val="accent3"/>
                </a:solidFill>
              </a:rPr>
              <a:t>6.,300</a:t>
            </a:r>
            <a:r>
              <a:rPr lang="en-US" sz="750" dirty="0"/>
              <a:t>/8,315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2C42B-4A8D-4F63-803E-08DC53A05C54}"/>
              </a:ext>
            </a:extLst>
          </p:cNvPr>
          <p:cNvSpPr txBox="1"/>
          <p:nvPr/>
        </p:nvSpPr>
        <p:spPr>
          <a:xfrm>
            <a:off x="6922637" y="2717063"/>
            <a:ext cx="17184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Threshold =0.4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090" y="342237"/>
            <a:ext cx="1999910" cy="153955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478535" y="1542242"/>
            <a:ext cx="5817480" cy="199277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sz="1800" dirty="0"/>
              <a:t> The model computes the probability of success</a:t>
            </a:r>
          </a:p>
          <a:p>
            <a:pPr>
              <a:buFont typeface="Wingdings" charset="2"/>
              <a:buChar char="Ø"/>
            </a:pPr>
            <a:r>
              <a:rPr lang="en-US" sz="1800" dirty="0"/>
              <a:t>Threshold should be selected to predict 1 and 0</a:t>
            </a:r>
          </a:p>
          <a:p>
            <a:pPr>
              <a:buFont typeface="Wingdings" charset="2"/>
              <a:buChar char="Ø"/>
            </a:pPr>
            <a:r>
              <a:rPr lang="en-US" sz="1800" dirty="0"/>
              <a:t>Actuals and predicted values are compared</a:t>
            </a:r>
          </a:p>
          <a:p>
            <a:pPr marL="0" indent="0">
              <a:buNone/>
            </a:pPr>
            <a:r>
              <a:rPr lang="en-US" sz="1800" dirty="0"/>
              <a:t>Example on Confusion Matrix for the testing set</a:t>
            </a:r>
          </a:p>
          <a:p>
            <a:pPr>
              <a:buFont typeface="Wingdings" charset="2"/>
              <a:buChar char="Ø"/>
            </a:pPr>
            <a:endParaRPr lang="en-US" sz="12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5118268" y="5395996"/>
            <a:ext cx="4025732" cy="14396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Recall or sensitivity </a:t>
            </a:r>
            <a:r>
              <a:rPr lang="mr-IN" sz="1200" dirty="0"/>
              <a:t>–</a:t>
            </a:r>
            <a:r>
              <a:rPr lang="en-US" sz="1200" dirty="0"/>
              <a:t> Pct. of true 1 correctly predicted </a:t>
            </a:r>
          </a:p>
          <a:p>
            <a:pPr marL="0" indent="0">
              <a:buNone/>
            </a:pPr>
            <a:r>
              <a:rPr lang="en-US" sz="1200" b="1" dirty="0"/>
              <a:t>Specificity </a:t>
            </a:r>
            <a:r>
              <a:rPr lang="mr-IN" sz="1200" dirty="0"/>
              <a:t>–</a:t>
            </a:r>
            <a:r>
              <a:rPr lang="en-US" sz="1200" dirty="0"/>
              <a:t> Percentage of True 0 correctly predicted</a:t>
            </a:r>
          </a:p>
          <a:p>
            <a:pPr marL="0" indent="0">
              <a:buNone/>
            </a:pPr>
            <a:r>
              <a:rPr lang="en-US" sz="1200" b="1" dirty="0"/>
              <a:t>Accuracy</a:t>
            </a:r>
            <a:r>
              <a:rPr lang="en-US" sz="1200" dirty="0"/>
              <a:t> </a:t>
            </a:r>
            <a:r>
              <a:rPr lang="mr-IN" sz="1200" dirty="0"/>
              <a:t>–</a:t>
            </a:r>
            <a:r>
              <a:rPr lang="en-US" sz="1200" dirty="0"/>
              <a:t> Total percent correct predictions</a:t>
            </a:r>
          </a:p>
          <a:p>
            <a:pPr marL="0" indent="0">
              <a:buNone/>
            </a:pPr>
            <a:r>
              <a:rPr lang="en-US" sz="1200" b="1" dirty="0"/>
              <a:t>Precision</a:t>
            </a:r>
            <a:r>
              <a:rPr lang="en-US" sz="1200" dirty="0"/>
              <a:t> </a:t>
            </a:r>
            <a:r>
              <a:rPr lang="mr-IN" sz="1200" dirty="0"/>
              <a:t>–</a:t>
            </a:r>
            <a:r>
              <a:rPr lang="en-US" sz="1200" dirty="0"/>
              <a:t> Pct. of true 1 among the predicted 1</a:t>
            </a:r>
          </a:p>
        </p:txBody>
      </p:sp>
    </p:spTree>
    <p:extLst>
      <p:ext uri="{BB962C8B-B14F-4D97-AF65-F5344CB8AC3E}">
        <p14:creationId xmlns:p14="http://schemas.microsoft.com/office/powerpoint/2010/main" val="1412479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88" y="464067"/>
            <a:ext cx="6712324" cy="103646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ROC, AUC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>
              <a:solidFill>
                <a:srgbClr val="66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883" y="2673441"/>
            <a:ext cx="2579918" cy="713131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P(</a:t>
            </a:r>
            <a:r>
              <a:rPr lang="mr-IN" sz="3000" dirty="0">
                <a:solidFill>
                  <a:srgbClr val="660066"/>
                </a:solidFill>
              </a:rPr>
              <a:t>Y</a:t>
            </a:r>
            <a:r>
              <a:rPr lang="en-US" sz="3000" dirty="0">
                <a:solidFill>
                  <a:srgbClr val="660066"/>
                </a:solidFill>
              </a:rPr>
              <a:t>=1|</a:t>
            </a:r>
            <a:r>
              <a:rPr lang="en-US" sz="3000" dirty="0">
                <a:solidFill>
                  <a:srgbClr val="008000"/>
                </a:solidFill>
              </a:rPr>
              <a:t>x</a:t>
            </a:r>
            <a:r>
              <a:rPr lang="en-US" sz="3000" dirty="0">
                <a:solidFill>
                  <a:srgbClr val="660066"/>
                </a:solidFill>
              </a:rPr>
              <a:t>)</a:t>
            </a:r>
            <a:r>
              <a:rPr lang="mr-IN" sz="3000" dirty="0"/>
              <a:t> =f(</a:t>
            </a:r>
            <a:r>
              <a:rPr lang="mr-IN" sz="3000" dirty="0">
                <a:solidFill>
                  <a:srgbClr val="008000"/>
                </a:solidFill>
              </a:rPr>
              <a:t>X</a:t>
            </a:r>
            <a:r>
              <a:rPr lang="mr-IN" sz="3000" dirty="0"/>
              <a:t>)</a:t>
            </a:r>
            <a:r>
              <a:rPr lang="en-US" sz="3000" dirty="0">
                <a:solidFill>
                  <a:srgbClr val="FF0000"/>
                </a:solidFill>
              </a:rPr>
              <a:t> 	</a:t>
            </a:r>
            <a:r>
              <a:rPr lang="en-US" sz="1500" dirty="0"/>
              <a:t>        </a:t>
            </a:r>
            <a:endParaRPr lang="mr-IN" sz="3000" b="1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B7E3A5-B12E-4EAC-A4BF-0DE082D9A618}"/>
              </a:ext>
            </a:extLst>
          </p:cNvPr>
          <p:cNvSpPr txBox="1"/>
          <p:nvPr/>
        </p:nvSpPr>
        <p:spPr>
          <a:xfrm>
            <a:off x="8203482" y="4385754"/>
            <a:ext cx="6896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solidFill>
                  <a:schemeClr val="accent3"/>
                </a:solidFill>
              </a:rPr>
              <a:t>6,300</a:t>
            </a:r>
            <a:r>
              <a:rPr lang="en-US" sz="750" dirty="0"/>
              <a:t>/7,708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2F775-DDF2-4B4F-84DB-8E3C3DE9E6D3}"/>
              </a:ext>
            </a:extLst>
          </p:cNvPr>
          <p:cNvSpPr txBox="1"/>
          <p:nvPr/>
        </p:nvSpPr>
        <p:spPr>
          <a:xfrm>
            <a:off x="8147664" y="4070155"/>
            <a:ext cx="74411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/>
              <a:t> </a:t>
            </a:r>
            <a:r>
              <a:rPr lang="en-US" sz="750" dirty="0">
                <a:solidFill>
                  <a:schemeClr val="accent3"/>
                </a:solidFill>
              </a:rPr>
              <a:t>6.,300</a:t>
            </a:r>
            <a:r>
              <a:rPr lang="en-US" sz="750" dirty="0"/>
              <a:t>/8,315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2C42B-4A8D-4F63-803E-08DC53A05C54}"/>
              </a:ext>
            </a:extLst>
          </p:cNvPr>
          <p:cNvSpPr txBox="1"/>
          <p:nvPr/>
        </p:nvSpPr>
        <p:spPr>
          <a:xfrm>
            <a:off x="7061512" y="3227160"/>
            <a:ext cx="17184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Threshold =0.4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404293" y="1580445"/>
            <a:ext cx="4477868" cy="471875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sz="1700" dirty="0"/>
              <a:t> ROC (Receiver Operating Characteristics)</a:t>
            </a:r>
          </a:p>
          <a:p>
            <a:pPr lvl="1">
              <a:buFont typeface="Arial"/>
              <a:buChar char="•"/>
            </a:pPr>
            <a:r>
              <a:rPr lang="en-US" sz="1700" dirty="0"/>
              <a:t>Plotting the false positive rate versus the true positive rate for a specific threshold value</a:t>
            </a:r>
          </a:p>
          <a:p>
            <a:pPr lvl="1">
              <a:buFont typeface="Arial"/>
              <a:buChar char="•"/>
            </a:pPr>
            <a:r>
              <a:rPr lang="en-US" sz="1700" dirty="0"/>
              <a:t>The true positive rate is the sensitivity: the fraction of “true positive” that are correctly predicted, using a given threshold value. </a:t>
            </a:r>
          </a:p>
          <a:p>
            <a:pPr lvl="1">
              <a:buFont typeface="Arial"/>
              <a:buChar char="•"/>
            </a:pPr>
            <a:r>
              <a:rPr lang="en-US" sz="1700" dirty="0"/>
              <a:t>The false positive rate is “1-specificity”: the fraction of non-positive that we classify incorrectly as positive, using that same threshold value. </a:t>
            </a:r>
          </a:p>
          <a:p>
            <a:pPr lvl="1">
              <a:buFont typeface="Arial"/>
              <a:buChar char="•"/>
            </a:pPr>
            <a:r>
              <a:rPr lang="en-US" sz="1700" dirty="0"/>
              <a:t>The ideal ROC curve hugs the top left corner, indicating a high true positive rate and a low false positive rate. The dotted line represents the “no information” classifier; this is what we would expect if student status and credit card balance are not associated with probability of default. </a:t>
            </a:r>
          </a:p>
          <a:p>
            <a:pPr>
              <a:buFont typeface="Wingdings" charset="2"/>
              <a:buChar char="Ø"/>
            </a:pPr>
            <a:r>
              <a:rPr lang="en-US" sz="1700" dirty="0"/>
              <a:t>AUC (Area under the ROC)</a:t>
            </a:r>
          </a:p>
          <a:p>
            <a:pPr lvl="1">
              <a:buFont typeface="Arial"/>
              <a:buChar char="•"/>
            </a:pPr>
            <a:r>
              <a:rPr lang="en-US" sz="1700" dirty="0"/>
              <a:t>Overall performance. An AUC of 0.5 performs no better than chance</a:t>
            </a:r>
          </a:p>
          <a:p>
            <a:pPr lvl="1">
              <a:buFont typeface="Arial"/>
              <a:buChar char="•"/>
            </a:pPr>
            <a:endParaRPr lang="en-US" sz="1275" dirty="0"/>
          </a:p>
          <a:p>
            <a:pPr>
              <a:buFont typeface="Wingdings" charset="2"/>
              <a:buChar char="Ø"/>
            </a:pPr>
            <a:endParaRPr lang="en-US" sz="1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970" y="1857664"/>
            <a:ext cx="4171463" cy="385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6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8AA2-8471-4F67-8AEF-CD0D71FB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74" y="458873"/>
            <a:ext cx="8743950" cy="76684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Example: F2F (Pre-COVID) Channel Propensity | Diagnostics &amp; Drivers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70797D-B182-4BD3-8FCE-0C76CC0E2080}"/>
              </a:ext>
            </a:extLst>
          </p:cNvPr>
          <p:cNvSpPr/>
          <p:nvPr/>
        </p:nvSpPr>
        <p:spPr>
          <a:xfrm>
            <a:off x="4305342" y="3363523"/>
            <a:ext cx="4551882" cy="17935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25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F4812-F110-4FF6-8A26-F4A9E76539E5}"/>
              </a:ext>
            </a:extLst>
          </p:cNvPr>
          <p:cNvSpPr txBox="1"/>
          <p:nvPr/>
        </p:nvSpPr>
        <p:spPr>
          <a:xfrm>
            <a:off x="5737333" y="3360201"/>
            <a:ext cx="1202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+mj-lt"/>
              </a:rPr>
              <a:t>Model Drivers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768F101-18BE-4D31-9247-8BA7C574BE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1255185"/>
              </p:ext>
            </p:extLst>
          </p:nvPr>
        </p:nvGraphicFramePr>
        <p:xfrm>
          <a:off x="4397584" y="3549753"/>
          <a:ext cx="4446415" cy="1559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A7CD0425-29A6-4EC3-8536-C128B0F2A6BD}"/>
              </a:ext>
            </a:extLst>
          </p:cNvPr>
          <p:cNvSpPr/>
          <p:nvPr/>
        </p:nvSpPr>
        <p:spPr>
          <a:xfrm>
            <a:off x="4292117" y="1106311"/>
            <a:ext cx="4551882" cy="2111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  <a:latin typeface="+mj-lt"/>
              </a:rPr>
              <a:t>Interpretation : </a:t>
            </a:r>
          </a:p>
          <a:p>
            <a:endParaRPr lang="en-US" sz="1400" b="1" dirty="0">
              <a:solidFill>
                <a:sysClr val="windowText" lastClr="000000"/>
              </a:solidFill>
              <a:latin typeface="+mj-lt"/>
            </a:endParaRPr>
          </a:p>
          <a:p>
            <a:pPr marL="171450" indent="-171450">
              <a:buAutoNum type="arabicPeriod"/>
            </a:pPr>
            <a:r>
              <a:rPr lang="en-US" sz="1400" dirty="0">
                <a:solidFill>
                  <a:sysClr val="windowText" lastClr="000000"/>
                </a:solidFill>
              </a:rPr>
              <a:t>The main drivers for being a Pre-</a:t>
            </a:r>
            <a:r>
              <a:rPr lang="en-US" sz="1400" dirty="0" err="1">
                <a:solidFill>
                  <a:sysClr val="windowText" lastClr="000000"/>
                </a:solidFill>
              </a:rPr>
              <a:t>Covid</a:t>
            </a:r>
            <a:r>
              <a:rPr lang="en-US" sz="1400" dirty="0">
                <a:solidFill>
                  <a:sysClr val="windowText" lastClr="000000"/>
                </a:solidFill>
              </a:rPr>
              <a:t> F2F engager as HCP demographics: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 location, primary and secondary specialty, affiliations</a:t>
            </a:r>
          </a:p>
          <a:p>
            <a:pPr marL="171450" indent="-171450">
              <a:buAutoNum type="arabicPeriod"/>
            </a:pP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Other drivers are promotional activities in 2020: Phone calls, HQ Emails for multiple markets</a:t>
            </a:r>
          </a:p>
          <a:p>
            <a:pPr marL="171450" indent="-171450">
              <a:buAutoNum type="arabicPeriod"/>
            </a:pP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Having multiple reps was also a good indication of being a F2F engager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CF1E0136-D525-4704-8E17-1816B7572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662579"/>
              </p:ext>
            </p:extLst>
          </p:nvPr>
        </p:nvGraphicFramePr>
        <p:xfrm>
          <a:off x="4305342" y="5465975"/>
          <a:ext cx="2331678" cy="988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839">
                  <a:extLst>
                    <a:ext uri="{9D8B030D-6E8A-4147-A177-3AD203B41FA5}">
                      <a16:colId xmlns:a16="http://schemas.microsoft.com/office/drawing/2014/main" val="3673765741"/>
                    </a:ext>
                  </a:extLst>
                </a:gridCol>
                <a:gridCol w="1165839">
                  <a:extLst>
                    <a:ext uri="{9D8B030D-6E8A-4147-A177-3AD203B41FA5}">
                      <a16:colId xmlns:a16="http://schemas.microsoft.com/office/drawing/2014/main" val="3037268226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r>
                        <a:rPr lang="en-US" sz="900" dirty="0"/>
                        <a:t>Positive States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Negative States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37568208"/>
                  </a:ext>
                </a:extLst>
              </a:tr>
              <a:tr h="1304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campeche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hidalgo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155383808"/>
                  </a:ext>
                </a:extLst>
              </a:tr>
              <a:tr h="1304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colima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durango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175699236"/>
                  </a:ext>
                </a:extLst>
              </a:tr>
              <a:tr h="1304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quintana roo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chiapas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308125814"/>
                  </a:ext>
                </a:extLst>
              </a:tr>
              <a:tr h="1304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michoacan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baja california sur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401302855"/>
                  </a:ext>
                </a:extLst>
              </a:tr>
              <a:tr h="1304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nayarit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coahuila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386596795"/>
                  </a:ext>
                </a:extLst>
              </a:tr>
              <a:tr h="1304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tlaxcala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sinaloa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25907126"/>
                  </a:ext>
                </a:extLst>
              </a:tr>
            </a:tbl>
          </a:graphicData>
        </a:graphic>
      </p:graphicFrame>
      <p:graphicFrame>
        <p:nvGraphicFramePr>
          <p:cNvPr id="33" name="Table 16">
            <a:extLst>
              <a:ext uri="{FF2B5EF4-FFF2-40B4-BE49-F238E27FC236}">
                <a16:creationId xmlns:a16="http://schemas.microsoft.com/office/drawing/2014/main" id="{A8E206B0-B70E-40E5-A0DC-27D98BB15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429512"/>
              </p:ext>
            </p:extLst>
          </p:nvPr>
        </p:nvGraphicFramePr>
        <p:xfrm>
          <a:off x="6655334" y="5465975"/>
          <a:ext cx="2331678" cy="11258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839">
                  <a:extLst>
                    <a:ext uri="{9D8B030D-6E8A-4147-A177-3AD203B41FA5}">
                      <a16:colId xmlns:a16="http://schemas.microsoft.com/office/drawing/2014/main" val="3673765741"/>
                    </a:ext>
                  </a:extLst>
                </a:gridCol>
                <a:gridCol w="1165839">
                  <a:extLst>
                    <a:ext uri="{9D8B030D-6E8A-4147-A177-3AD203B41FA5}">
                      <a16:colId xmlns:a16="http://schemas.microsoft.com/office/drawing/2014/main" val="3037268226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r>
                        <a:rPr lang="en-US" sz="900" dirty="0"/>
                        <a:t>Positive Specialties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Negative Specialties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37568208"/>
                  </a:ext>
                </a:extLst>
              </a:tr>
              <a:tr h="1304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psiquiatria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pediatria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155383808"/>
                  </a:ext>
                </a:extLst>
              </a:tr>
              <a:tr h="1304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oncologia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hemato-oncologia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175699236"/>
                  </a:ext>
                </a:extLst>
              </a:tr>
              <a:tr h="1304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patologia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alergia-inmunologia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308125814"/>
                  </a:ext>
                </a:extLst>
              </a:tr>
              <a:tr h="1304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cardiologia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dermatologia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401302855"/>
                  </a:ext>
                </a:extLst>
              </a:tr>
              <a:tr h="1304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cirugia oncologica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cirugia digestiva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386596795"/>
                  </a:ext>
                </a:extLst>
              </a:tr>
              <a:tr h="1304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traumatologia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y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orto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infectologia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2590712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5BC851D-9D28-4A35-B09C-FF3B3A8BC924}"/>
              </a:ext>
            </a:extLst>
          </p:cNvPr>
          <p:cNvSpPr txBox="1"/>
          <p:nvPr/>
        </p:nvSpPr>
        <p:spPr>
          <a:xfrm>
            <a:off x="3235418" y="5706296"/>
            <a:ext cx="100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Average Recall &amp; Precision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B7E3A5-B12E-4EAC-A4BF-0DE082D9A618}"/>
              </a:ext>
            </a:extLst>
          </p:cNvPr>
          <p:cNvSpPr txBox="1"/>
          <p:nvPr/>
        </p:nvSpPr>
        <p:spPr>
          <a:xfrm>
            <a:off x="3495994" y="5454799"/>
            <a:ext cx="6896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solidFill>
                  <a:schemeClr val="accent3"/>
                </a:solidFill>
              </a:rPr>
              <a:t>6,300</a:t>
            </a:r>
            <a:r>
              <a:rPr lang="en-US" sz="750" dirty="0"/>
              <a:t>/7,708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E2F775-DDF2-4B4F-84DB-8E3C3DE9E6D3}"/>
              </a:ext>
            </a:extLst>
          </p:cNvPr>
          <p:cNvSpPr txBox="1"/>
          <p:nvPr/>
        </p:nvSpPr>
        <p:spPr>
          <a:xfrm>
            <a:off x="3440176" y="5139200"/>
            <a:ext cx="74411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/>
              <a:t> </a:t>
            </a:r>
            <a:r>
              <a:rPr lang="en-US" sz="750" dirty="0">
                <a:solidFill>
                  <a:schemeClr val="accent3"/>
                </a:solidFill>
              </a:rPr>
              <a:t>6.,300</a:t>
            </a:r>
            <a:r>
              <a:rPr lang="en-US" sz="750" dirty="0"/>
              <a:t>/8,315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46" y="1643543"/>
            <a:ext cx="3886200" cy="35909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23385" y="5239733"/>
            <a:ext cx="119936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ysClr val="windowText" lastClr="000000"/>
                </a:solidFill>
              </a:rPr>
              <a:t>AUC = 95%  </a:t>
            </a:r>
          </a:p>
        </p:txBody>
      </p:sp>
    </p:spTree>
    <p:extLst>
      <p:ext uri="{BB962C8B-B14F-4D97-AF65-F5344CB8AC3E}">
        <p14:creationId xmlns:p14="http://schemas.microsoft.com/office/powerpoint/2010/main" val="573373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Classification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with </a:t>
            </a:r>
            <a:r>
              <a:rPr lang="en-US" dirty="0" err="1"/>
              <a:t>Smarket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3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08" y="132278"/>
            <a:ext cx="8223249" cy="10287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Smarket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data    package (ISLR)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CE1C3B1-612E-B34D-8C61-34FCC70E6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908" y="1213889"/>
            <a:ext cx="8819091" cy="58169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SF Pro Text"/>
              </a:rPr>
              <a:t>Description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 Pro Text"/>
              </a:rPr>
              <a:t>Daily percentage returns for the S&amp;P 500 stock index between 2001 and 2005.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595959"/>
              </a:solidFill>
              <a:effectLst/>
              <a:latin typeface="SF Pro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595959"/>
              </a:solidFill>
              <a:effectLst/>
              <a:latin typeface="SF Pro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SF Pro Text"/>
              </a:rPr>
              <a:t>Format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 Pro Text"/>
              </a:rPr>
              <a:t>A data frame with 1250 observations on the following 9 variables.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Year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F Pro Text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 Pro Text"/>
              </a:rPr>
              <a:t>The year that the observation was recorded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Lag1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F Pro Text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 Pro Text"/>
              </a:rPr>
              <a:t>Percentage return for previous day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Lag2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F Pro Text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 Pro Text"/>
              </a:rPr>
              <a:t>Percentage return for 2 days previous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Lag3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F Pro Text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 Pro Text"/>
              </a:rPr>
              <a:t>Percentage return for 3 days previous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Lag4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F Pro Text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 Pro Text"/>
              </a:rPr>
              <a:t>Percentage return for 4 days previous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Lag5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F Pro Text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 Pro Text"/>
              </a:rPr>
              <a:t>Percentage return for 5 days previous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Volume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F Pro Text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 Pro Text"/>
              </a:rPr>
              <a:t>Volume of shares traded (number of daily shares traded in billions)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Today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F Pro Text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 Pro Text"/>
              </a:rPr>
              <a:t>Percentage return for today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Direction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F Pro Text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 Pro Text"/>
              </a:rPr>
              <a:t>A factor with levels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Down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 Pro Text"/>
              </a:rPr>
              <a:t> and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Up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 Pro Text"/>
              </a:rPr>
              <a:t> indicating whether the market had a positive or negative return on a given day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595959"/>
              </a:solidFill>
              <a:effectLst/>
              <a:latin typeface="SF Pro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SF Pro Text"/>
              </a:rPr>
              <a:t>Source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 Pro Text"/>
              </a:rPr>
              <a:t>Raw values of the S&amp;P 500 were obtained from Yahoo Finance and then converted to percentages and lagged.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595959"/>
              </a:solidFill>
              <a:effectLst/>
              <a:latin typeface="SF Pro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SF Pro Text"/>
              </a:rPr>
              <a:t>References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 Pro Text"/>
              </a:rPr>
              <a:t>James, G., Witten, D., Hastie, T., and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 Pro Text"/>
              </a:rPr>
              <a:t>Tibshirani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 Pro Text"/>
              </a:rPr>
              <a:t>, R. (2013) 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 Pro Text"/>
              </a:rPr>
              <a:t>An Introduction to Statistical Learning with applications in 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 Pro Text"/>
              </a:rPr>
              <a:t>,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SF Pro Text"/>
                <a:hlinkClick r:id="rId2"/>
              </a:rPr>
              <a:t>https://www.statlearning.com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 Pro Text"/>
              </a:rPr>
              <a:t>, Springer-Verlag, New York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595959"/>
              </a:solidFill>
              <a:effectLst/>
              <a:latin typeface="SF Pro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SF Pro Text"/>
              </a:rPr>
              <a:t>Examples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summary(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Smarket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)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lm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(Today~Lag1+Lag2,data=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Smarket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)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244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64" y="93395"/>
            <a:ext cx="5319734" cy="10287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Explore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287" y="1306598"/>
            <a:ext cx="7848446" cy="3942735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7030A0"/>
                </a:solidFill>
              </a:rPr>
              <a:t>library(ISLR)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7030A0"/>
                </a:solidFill>
              </a:rPr>
              <a:t>library(</a:t>
            </a:r>
            <a:r>
              <a:rPr lang="en-US" sz="1100" dirty="0" err="1">
                <a:solidFill>
                  <a:srgbClr val="7030A0"/>
                </a:solidFill>
              </a:rPr>
              <a:t>caTools</a:t>
            </a:r>
            <a:r>
              <a:rPr lang="en-US" sz="1100" dirty="0">
                <a:solidFill>
                  <a:srgbClr val="7030A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7030A0"/>
                </a:solidFill>
              </a:rPr>
              <a:t>library(caret)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7030A0"/>
                </a:solidFill>
              </a:rPr>
              <a:t>library(</a:t>
            </a:r>
            <a:r>
              <a:rPr lang="en-US" sz="1100" dirty="0" err="1">
                <a:solidFill>
                  <a:srgbClr val="7030A0"/>
                </a:solidFill>
              </a:rPr>
              <a:t>plyr</a:t>
            </a:r>
            <a:r>
              <a:rPr lang="en-US" sz="1100" dirty="0">
                <a:solidFill>
                  <a:srgbClr val="7030A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7030A0"/>
                </a:solidFill>
              </a:rPr>
              <a:t>library(</a:t>
            </a:r>
            <a:r>
              <a:rPr lang="en-US" sz="1100" dirty="0" err="1">
                <a:solidFill>
                  <a:srgbClr val="7030A0"/>
                </a:solidFill>
              </a:rPr>
              <a:t>readr</a:t>
            </a:r>
            <a:r>
              <a:rPr lang="en-US" sz="1100" dirty="0">
                <a:solidFill>
                  <a:srgbClr val="7030A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7030A0"/>
                </a:solidFill>
              </a:rPr>
              <a:t>library(</a:t>
            </a:r>
            <a:r>
              <a:rPr lang="en-US" sz="1100" dirty="0" err="1">
                <a:solidFill>
                  <a:srgbClr val="7030A0"/>
                </a:solidFill>
              </a:rPr>
              <a:t>dplyr</a:t>
            </a:r>
            <a:r>
              <a:rPr lang="en-US" sz="1100" dirty="0">
                <a:solidFill>
                  <a:srgbClr val="7030A0"/>
                </a:solidFill>
              </a:rPr>
              <a:t>)</a:t>
            </a:r>
          </a:p>
          <a:p>
            <a:pPr marL="0" indent="0">
              <a:buNone/>
            </a:pPr>
            <a:endParaRPr lang="en-US" sz="11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7030A0"/>
                </a:solidFill>
              </a:rPr>
              <a:t>summary(</a:t>
            </a:r>
            <a:r>
              <a:rPr lang="en-US" sz="1100" dirty="0" err="1">
                <a:solidFill>
                  <a:srgbClr val="7030A0"/>
                </a:solidFill>
              </a:rPr>
              <a:t>Smarket</a:t>
            </a:r>
            <a:r>
              <a:rPr lang="en-US" sz="1100" dirty="0">
                <a:solidFill>
                  <a:srgbClr val="7030A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7030A0"/>
                </a:solidFill>
              </a:rPr>
              <a:t>boxplot(</a:t>
            </a:r>
            <a:r>
              <a:rPr lang="en-US" sz="1100" dirty="0" err="1">
                <a:solidFill>
                  <a:srgbClr val="7030A0"/>
                </a:solidFill>
              </a:rPr>
              <a:t>Today~Direction,data</a:t>
            </a:r>
            <a:r>
              <a:rPr lang="en-US" sz="1100" dirty="0">
                <a:solidFill>
                  <a:srgbClr val="7030A0"/>
                </a:solidFill>
              </a:rPr>
              <a:t>=</a:t>
            </a:r>
            <a:r>
              <a:rPr lang="en-US" sz="1100" dirty="0" err="1">
                <a:solidFill>
                  <a:srgbClr val="7030A0"/>
                </a:solidFill>
              </a:rPr>
              <a:t>Smarket</a:t>
            </a:r>
            <a:r>
              <a:rPr lang="en-US" sz="1100" dirty="0">
                <a:solidFill>
                  <a:srgbClr val="7030A0"/>
                </a:solidFill>
              </a:rPr>
              <a:t>, main="Today by Gain or Loss”, </a:t>
            </a:r>
            <a:r>
              <a:rPr lang="en-US" sz="1100" dirty="0" err="1">
                <a:solidFill>
                  <a:srgbClr val="7030A0"/>
                </a:solidFill>
              </a:rPr>
              <a:t>xlab</a:t>
            </a:r>
            <a:r>
              <a:rPr lang="en-US" sz="1100" dirty="0">
                <a:solidFill>
                  <a:srgbClr val="7030A0"/>
                </a:solidFill>
              </a:rPr>
              <a:t>="Gain or Loss", </a:t>
            </a:r>
            <a:r>
              <a:rPr lang="en-US" sz="1100" dirty="0" err="1">
                <a:solidFill>
                  <a:srgbClr val="7030A0"/>
                </a:solidFill>
              </a:rPr>
              <a:t>ylab</a:t>
            </a:r>
            <a:r>
              <a:rPr lang="en-US" sz="1100" dirty="0">
                <a:solidFill>
                  <a:srgbClr val="7030A0"/>
                </a:solidFill>
              </a:rPr>
              <a:t>="Return")  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7030A0"/>
                </a:solidFill>
              </a:rPr>
              <a:t>boxplot(</a:t>
            </a:r>
            <a:r>
              <a:rPr lang="en-US" sz="1100" dirty="0" err="1">
                <a:solidFill>
                  <a:srgbClr val="7030A0"/>
                </a:solidFill>
              </a:rPr>
              <a:t>Volume~Year,data</a:t>
            </a:r>
            <a:r>
              <a:rPr lang="en-US" sz="1100" dirty="0">
                <a:solidFill>
                  <a:srgbClr val="7030A0"/>
                </a:solidFill>
              </a:rPr>
              <a:t>=</a:t>
            </a:r>
            <a:r>
              <a:rPr lang="en-US" sz="1100" dirty="0" err="1">
                <a:solidFill>
                  <a:srgbClr val="7030A0"/>
                </a:solidFill>
              </a:rPr>
              <a:t>Smarket</a:t>
            </a:r>
            <a:r>
              <a:rPr lang="en-US" sz="1100" dirty="0">
                <a:solidFill>
                  <a:srgbClr val="7030A0"/>
                </a:solidFill>
              </a:rPr>
              <a:t>, main="Volume by Year", </a:t>
            </a:r>
            <a:r>
              <a:rPr lang="en-US" sz="1100" dirty="0" err="1">
                <a:solidFill>
                  <a:srgbClr val="7030A0"/>
                </a:solidFill>
              </a:rPr>
              <a:t>xlab</a:t>
            </a:r>
            <a:r>
              <a:rPr lang="en-US" sz="1100" dirty="0">
                <a:solidFill>
                  <a:srgbClr val="7030A0"/>
                </a:solidFill>
              </a:rPr>
              <a:t>="Year", </a:t>
            </a:r>
            <a:r>
              <a:rPr lang="en-US" sz="1100" dirty="0" err="1">
                <a:solidFill>
                  <a:srgbClr val="7030A0"/>
                </a:solidFill>
              </a:rPr>
              <a:t>ylab</a:t>
            </a:r>
            <a:r>
              <a:rPr lang="en-US" sz="1100" dirty="0">
                <a:solidFill>
                  <a:srgbClr val="7030A0"/>
                </a:solidFill>
              </a:rPr>
              <a:t>="Volume")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7030A0"/>
                </a:solidFill>
              </a:rPr>
              <a:t>boxplot(</a:t>
            </a:r>
            <a:r>
              <a:rPr lang="en-US" sz="1100" dirty="0" err="1">
                <a:solidFill>
                  <a:srgbClr val="7030A0"/>
                </a:solidFill>
              </a:rPr>
              <a:t>Today~Year,data</a:t>
            </a:r>
            <a:r>
              <a:rPr lang="en-US" sz="1100" dirty="0">
                <a:solidFill>
                  <a:srgbClr val="7030A0"/>
                </a:solidFill>
              </a:rPr>
              <a:t>=</a:t>
            </a:r>
            <a:r>
              <a:rPr lang="en-US" sz="1100" dirty="0" err="1">
                <a:solidFill>
                  <a:srgbClr val="7030A0"/>
                </a:solidFill>
              </a:rPr>
              <a:t>Smarket</a:t>
            </a:r>
            <a:r>
              <a:rPr lang="en-US" sz="1100" dirty="0">
                <a:solidFill>
                  <a:srgbClr val="7030A0"/>
                </a:solidFill>
              </a:rPr>
              <a:t>, main="Returns by Year", </a:t>
            </a:r>
            <a:r>
              <a:rPr lang="en-US" sz="1100" dirty="0" err="1">
                <a:solidFill>
                  <a:srgbClr val="7030A0"/>
                </a:solidFill>
              </a:rPr>
              <a:t>xlab</a:t>
            </a:r>
            <a:r>
              <a:rPr lang="en-US" sz="1100" dirty="0">
                <a:solidFill>
                  <a:srgbClr val="7030A0"/>
                </a:solidFill>
              </a:rPr>
              <a:t>="Year", </a:t>
            </a:r>
            <a:r>
              <a:rPr lang="en-US" sz="1100" dirty="0" err="1">
                <a:solidFill>
                  <a:srgbClr val="7030A0"/>
                </a:solidFill>
              </a:rPr>
              <a:t>ylab</a:t>
            </a:r>
            <a:r>
              <a:rPr lang="en-US" sz="1100" dirty="0">
                <a:solidFill>
                  <a:srgbClr val="7030A0"/>
                </a:solidFill>
              </a:rPr>
              <a:t>="Return")</a:t>
            </a:r>
          </a:p>
          <a:p>
            <a:pPr marL="0" indent="0">
              <a:buNone/>
            </a:pPr>
            <a:endParaRPr lang="en-US" sz="1100" dirty="0">
              <a:solidFill>
                <a:srgbClr val="7030A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mr-IN" sz="30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954D3-FFE1-2548-974A-D0871E353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621" y="-3528"/>
            <a:ext cx="3371855" cy="2815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72A0E8-AC31-AF41-8A5E-E262C60EF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219" y="4092733"/>
            <a:ext cx="3306377" cy="2763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0BA042-A207-8F40-AF02-F52CFEF16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122" y="4092733"/>
            <a:ext cx="3273879" cy="277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21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381330"/>
            <a:ext cx="8223249" cy="13716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Agenda: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1300570"/>
            <a:ext cx="7543800" cy="517610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 videos to watch to learn Tableau</a:t>
            </a:r>
            <a:endParaRPr lang="en-US" sz="16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7220" lvl="1" indent="-342900">
              <a:buAutoNum type="arabicPeriod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Helper 1</a:t>
            </a:r>
          </a:p>
          <a:p>
            <a:pPr marL="617220" lvl="1" indent="-342900">
              <a:buAutoNum type="arabicPeriod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Helper 2</a:t>
            </a:r>
          </a:p>
          <a:p>
            <a:pPr marL="617220" lvl="1" indent="-342900">
              <a:buAutoNum type="arabicPeriod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Helper 3</a:t>
            </a:r>
          </a:p>
          <a:p>
            <a:pPr marL="617220" lvl="1" indent="-342900">
              <a:buAutoNum type="arabicPeriod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Helper 4</a:t>
            </a:r>
          </a:p>
          <a:p>
            <a:pPr marL="617220" lvl="1" indent="-342900">
              <a:buAutoNum type="arabicPeriod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Helper 5</a:t>
            </a:r>
          </a:p>
          <a:p>
            <a:pPr marL="617220" lvl="1" indent="-342900">
              <a:buAutoNum type="arabicPeriod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Helper 6</a:t>
            </a:r>
          </a:p>
          <a:p>
            <a:pPr marL="617220" lvl="1" indent="-342900">
              <a:buAutoNum type="arabicPeriod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Helper 7</a:t>
            </a:r>
            <a:endParaRPr lang="en-US" sz="20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 Midterm Results</a:t>
            </a:r>
            <a:endParaRPr lang="en-US" sz="16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7220" lvl="1" indent="-342900">
              <a:buAutoNum type="arabicPeriod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Nishit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Paresh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Pabari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617220" lvl="1" indent="-342900">
              <a:buAutoNum type="arabicPeriod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Yash Parag Shah</a:t>
            </a:r>
          </a:p>
          <a:p>
            <a:pPr marL="617220" lvl="1" indent="-342900">
              <a:buAutoNum type="arabicPeriod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Anvay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Pravin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Gothivarekar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7220" lvl="1" indent="-342900">
              <a:buAutoNum type="arabicPeriod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Prerna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Sharma 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Categorical Models</a:t>
            </a:r>
          </a:p>
          <a:p>
            <a:pPr marL="274320" lvl="1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08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39C895-6095-7C4C-BB64-9AFFF1A65118}"/>
              </a:ext>
            </a:extLst>
          </p:cNvPr>
          <p:cNvSpPr txBox="1">
            <a:spLocks/>
          </p:cNvSpPr>
          <p:nvPr/>
        </p:nvSpPr>
        <p:spPr>
          <a:xfrm>
            <a:off x="424194" y="559718"/>
            <a:ext cx="8223249" cy="5637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Direction coded by Today?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Which kind of model will you use to predict Today?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Which model will you use to predict Direction?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Why? 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does a Lag mean?</a:t>
            </a:r>
          </a:p>
        </p:txBody>
      </p:sp>
    </p:spTree>
    <p:extLst>
      <p:ext uri="{BB962C8B-B14F-4D97-AF65-F5344CB8AC3E}">
        <p14:creationId xmlns:p14="http://schemas.microsoft.com/office/powerpoint/2010/main" val="1947125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63" y="93395"/>
            <a:ext cx="7848445" cy="10287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we predict Up and Down?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709" y="1336585"/>
            <a:ext cx="3863469" cy="3942735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7030A0"/>
                </a:solidFill>
              </a:rPr>
              <a:t>#Dummies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030A0"/>
                </a:solidFill>
              </a:rPr>
              <a:t>library(</a:t>
            </a:r>
            <a:r>
              <a:rPr lang="en-US" sz="1400" dirty="0" err="1">
                <a:solidFill>
                  <a:srgbClr val="7030A0"/>
                </a:solidFill>
              </a:rPr>
              <a:t>fastDummies</a:t>
            </a:r>
            <a:r>
              <a:rPr lang="en-US" sz="1400" dirty="0">
                <a:solidFill>
                  <a:srgbClr val="7030A0"/>
                </a:solidFill>
              </a:rPr>
              <a:t>)</a:t>
            </a:r>
          </a:p>
          <a:p>
            <a:pPr marL="0" indent="0">
              <a:buNone/>
            </a:pPr>
            <a:endParaRPr lang="en-US" sz="1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400" dirty="0" err="1">
                <a:solidFill>
                  <a:srgbClr val="7030A0"/>
                </a:solidFill>
              </a:rPr>
              <a:t>Smarket</a:t>
            </a:r>
            <a:r>
              <a:rPr lang="en-US" sz="1400" dirty="0">
                <a:solidFill>
                  <a:srgbClr val="7030A0"/>
                </a:solidFill>
              </a:rPr>
              <a:t> &lt;- </a:t>
            </a:r>
            <a:r>
              <a:rPr lang="en-US" sz="1400" dirty="0" err="1">
                <a:solidFill>
                  <a:srgbClr val="7030A0"/>
                </a:solidFill>
              </a:rPr>
              <a:t>dummy_cols</a:t>
            </a:r>
            <a:r>
              <a:rPr lang="en-US" sz="1400" dirty="0">
                <a:solidFill>
                  <a:srgbClr val="7030A0"/>
                </a:solidFill>
              </a:rPr>
              <a:t>(</a:t>
            </a:r>
            <a:r>
              <a:rPr lang="en-US" sz="1400" dirty="0" err="1">
                <a:solidFill>
                  <a:srgbClr val="7030A0"/>
                </a:solidFill>
              </a:rPr>
              <a:t>Smarket,select_columns</a:t>
            </a:r>
            <a:r>
              <a:rPr lang="en-US" sz="1400" dirty="0">
                <a:solidFill>
                  <a:srgbClr val="7030A0"/>
                </a:solidFill>
              </a:rPr>
              <a:t> = "Direction")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7030A0"/>
                </a:solidFill>
              </a:rPr>
              <a:t>Smarket</a:t>
            </a:r>
            <a:endParaRPr lang="en-US" sz="14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400" dirty="0" err="1">
                <a:solidFill>
                  <a:srgbClr val="7030A0"/>
                </a:solidFill>
              </a:rPr>
              <a:t>mylogit</a:t>
            </a:r>
            <a:r>
              <a:rPr lang="en-US" sz="1400" dirty="0">
                <a:solidFill>
                  <a:srgbClr val="7030A0"/>
                </a:solidFill>
              </a:rPr>
              <a:t> &lt;-  </a:t>
            </a:r>
            <a:r>
              <a:rPr lang="en-US" sz="1400" dirty="0" err="1">
                <a:solidFill>
                  <a:srgbClr val="7030A0"/>
                </a:solidFill>
              </a:rPr>
              <a:t>glm</a:t>
            </a:r>
            <a:r>
              <a:rPr lang="en-US" sz="1400" dirty="0">
                <a:solidFill>
                  <a:srgbClr val="7030A0"/>
                </a:solidFill>
              </a:rPr>
              <a:t>(</a:t>
            </a:r>
            <a:r>
              <a:rPr lang="en-US" sz="1400" dirty="0" err="1">
                <a:solidFill>
                  <a:srgbClr val="7030A0"/>
                </a:solidFill>
              </a:rPr>
              <a:t>Direction_Up</a:t>
            </a:r>
            <a:r>
              <a:rPr lang="en-US" sz="1400" dirty="0">
                <a:solidFill>
                  <a:srgbClr val="7030A0"/>
                </a:solidFill>
              </a:rPr>
              <a:t> ~ Lag1 + Lag2 + Lag3 + Lag4 +Volume, data = </a:t>
            </a:r>
            <a:r>
              <a:rPr lang="en-US" sz="1400" dirty="0" err="1">
                <a:solidFill>
                  <a:srgbClr val="7030A0"/>
                </a:solidFill>
              </a:rPr>
              <a:t>Smarket</a:t>
            </a:r>
            <a:r>
              <a:rPr lang="en-US" sz="1400" dirty="0">
                <a:solidFill>
                  <a:srgbClr val="7030A0"/>
                </a:solidFill>
              </a:rPr>
              <a:t>, family = "binomial")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030A0"/>
                </a:solidFill>
              </a:rPr>
              <a:t>summary(</a:t>
            </a:r>
            <a:r>
              <a:rPr lang="en-US" sz="1400" dirty="0" err="1">
                <a:solidFill>
                  <a:srgbClr val="7030A0"/>
                </a:solidFill>
              </a:rPr>
              <a:t>mylogit</a:t>
            </a:r>
            <a:r>
              <a:rPr lang="en-US" sz="1400" dirty="0">
                <a:solidFill>
                  <a:srgbClr val="7030A0"/>
                </a:solidFill>
              </a:rPr>
              <a:t>)</a:t>
            </a:r>
          </a:p>
          <a:p>
            <a:pPr marL="0" indent="0">
              <a:buNone/>
            </a:pPr>
            <a:endParaRPr lang="en-US" sz="1100" dirty="0">
              <a:solidFill>
                <a:srgbClr val="7030A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mr-IN" sz="30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B68CE3-62B2-9449-80E6-908C8DDC2B86}"/>
              </a:ext>
            </a:extLst>
          </p:cNvPr>
          <p:cNvSpPr/>
          <p:nvPr/>
        </p:nvSpPr>
        <p:spPr>
          <a:xfrm>
            <a:off x="4741333" y="1390632"/>
            <a:ext cx="416090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Call:</a:t>
            </a:r>
          </a:p>
          <a:p>
            <a:r>
              <a:rPr lang="en-US" sz="1200" dirty="0" err="1"/>
              <a:t>glm</a:t>
            </a:r>
            <a:r>
              <a:rPr lang="en-US" sz="1200" dirty="0"/>
              <a:t>(formula = </a:t>
            </a:r>
            <a:r>
              <a:rPr lang="en-US" sz="1200" dirty="0" err="1"/>
              <a:t>Direction_Up</a:t>
            </a:r>
            <a:r>
              <a:rPr lang="en-US" sz="1200" dirty="0"/>
              <a:t> ~ Lag1 + Lag2 + Lag3 + Lag4 + Volume, </a:t>
            </a:r>
          </a:p>
          <a:p>
            <a:r>
              <a:rPr lang="en-US" sz="1200" dirty="0"/>
              <a:t>    family = "binomial", data = </a:t>
            </a:r>
            <a:r>
              <a:rPr lang="en-US" sz="1200" dirty="0" err="1"/>
              <a:t>Smarket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r>
              <a:rPr lang="en-US" sz="1200" dirty="0"/>
              <a:t>Deviance Residuals: </a:t>
            </a:r>
          </a:p>
          <a:p>
            <a:r>
              <a:rPr lang="en-US" sz="1200" dirty="0"/>
              <a:t>   Min      1Q  Median      3Q     Max  </a:t>
            </a:r>
          </a:p>
          <a:p>
            <a:r>
              <a:rPr lang="en-US" sz="1200" dirty="0"/>
              <a:t>-1.448  -1.202   1.068   1.145   1.317  </a:t>
            </a:r>
          </a:p>
          <a:p>
            <a:endParaRPr lang="en-US" sz="1200" dirty="0"/>
          </a:p>
          <a:p>
            <a:r>
              <a:rPr lang="en-US" sz="1200" dirty="0"/>
              <a:t>Coefficients:</a:t>
            </a:r>
          </a:p>
          <a:p>
            <a:r>
              <a:rPr lang="en-US" sz="1200" dirty="0"/>
              <a:t>                Estimate    Std. Error  z value  </a:t>
            </a:r>
            <a:r>
              <a:rPr lang="en-US" sz="1200" dirty="0" err="1"/>
              <a:t>Pr</a:t>
            </a:r>
            <a:r>
              <a:rPr lang="en-US" sz="1200" dirty="0"/>
              <a:t>(&gt;|z|)</a:t>
            </a:r>
          </a:p>
          <a:p>
            <a:r>
              <a:rPr lang="en-US" sz="1200" dirty="0"/>
              <a:t>(Intercept)  -0.124785   0.240659   -0.519    0.604</a:t>
            </a:r>
          </a:p>
          <a:p>
            <a:r>
              <a:rPr lang="en-US" sz="1200" dirty="0"/>
              <a:t>Lag1          -0.073126    0.050164  -1.458    0.145</a:t>
            </a:r>
          </a:p>
          <a:p>
            <a:r>
              <a:rPr lang="en-US" sz="1200" dirty="0"/>
              <a:t>Lag2          -0.042360    0.050084  -0.846    0.398</a:t>
            </a:r>
          </a:p>
          <a:p>
            <a:r>
              <a:rPr lang="en-US" sz="1200" dirty="0"/>
              <a:t>Lag3           0.010869    0.049929   0.218    0.828</a:t>
            </a:r>
          </a:p>
          <a:p>
            <a:r>
              <a:rPr lang="en-US" sz="1200" dirty="0"/>
              <a:t>Lag4           0.009058    0.049947   0.181    0.856</a:t>
            </a:r>
          </a:p>
          <a:p>
            <a:r>
              <a:rPr lang="en-US" sz="1200" dirty="0"/>
              <a:t>Volume       0.134660    0.158312   0.851    0.395</a:t>
            </a:r>
          </a:p>
          <a:p>
            <a:endParaRPr lang="en-US" sz="1200" dirty="0"/>
          </a:p>
          <a:p>
            <a:r>
              <a:rPr lang="en-US" sz="1200" dirty="0"/>
              <a:t>(Dispersion parameter for binomial family taken to be 1)</a:t>
            </a:r>
          </a:p>
          <a:p>
            <a:endParaRPr lang="en-US" sz="1200" dirty="0"/>
          </a:p>
          <a:p>
            <a:r>
              <a:rPr lang="en-US" sz="1200" dirty="0"/>
              <a:t>    Null deviance: 1731.2  on 1249  degrees of freedom</a:t>
            </a:r>
          </a:p>
          <a:p>
            <a:r>
              <a:rPr lang="en-US" sz="1200" dirty="0"/>
              <a:t>Residual deviance: 1727.6  on 1244  degrees of freedom</a:t>
            </a:r>
          </a:p>
          <a:p>
            <a:r>
              <a:rPr lang="en-US" sz="1200" dirty="0"/>
              <a:t>AIC: 1739.6</a:t>
            </a:r>
          </a:p>
          <a:p>
            <a:endParaRPr lang="en-US" sz="1200" dirty="0"/>
          </a:p>
          <a:p>
            <a:r>
              <a:rPr lang="en-US" sz="1200" dirty="0"/>
              <a:t>Number of Fisher Scoring iterations: 3</a:t>
            </a:r>
          </a:p>
        </p:txBody>
      </p:sp>
    </p:spTree>
    <p:extLst>
      <p:ext uri="{BB962C8B-B14F-4D97-AF65-F5344CB8AC3E}">
        <p14:creationId xmlns:p14="http://schemas.microsoft.com/office/powerpoint/2010/main" val="3817660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63" y="93395"/>
            <a:ext cx="7848445" cy="10287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Using Stepwise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710" y="1065649"/>
            <a:ext cx="3965068" cy="1477411"/>
          </a:xfrm>
          <a:ln>
            <a:noFill/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sz="11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2500" dirty="0">
                <a:solidFill>
                  <a:srgbClr val="7030A0"/>
                </a:solidFill>
              </a:rPr>
              <a:t>#### STEP BINOMIAL####################</a:t>
            </a:r>
          </a:p>
          <a:p>
            <a:pPr marL="0" indent="0">
              <a:buNone/>
            </a:pPr>
            <a:r>
              <a:rPr lang="en-US" sz="2500" dirty="0">
                <a:solidFill>
                  <a:srgbClr val="7030A0"/>
                </a:solidFill>
              </a:rPr>
              <a:t># Backwards</a:t>
            </a:r>
          </a:p>
          <a:p>
            <a:pPr marL="0" indent="0">
              <a:buNone/>
            </a:pPr>
            <a:endParaRPr lang="en-US" sz="25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2500" dirty="0">
                <a:solidFill>
                  <a:srgbClr val="7030A0"/>
                </a:solidFill>
              </a:rPr>
              <a:t>backwards = step(</a:t>
            </a:r>
            <a:r>
              <a:rPr lang="en-US" sz="2500" dirty="0" err="1">
                <a:solidFill>
                  <a:srgbClr val="7030A0"/>
                </a:solidFill>
              </a:rPr>
              <a:t>mylogit</a:t>
            </a:r>
            <a:r>
              <a:rPr lang="en-US" sz="2500" dirty="0">
                <a:solidFill>
                  <a:srgbClr val="7030A0"/>
                </a:solidFill>
              </a:rPr>
              <a:t>)         # Backwards selection is the default</a:t>
            </a:r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989E2-3FC3-CB4C-88F0-8690D27BE30C}"/>
              </a:ext>
            </a:extLst>
          </p:cNvPr>
          <p:cNvSpPr/>
          <p:nvPr/>
        </p:nvSpPr>
        <p:spPr>
          <a:xfrm>
            <a:off x="4571999" y="1184704"/>
            <a:ext cx="4571999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Step:  AIC=1735.71</a:t>
            </a:r>
          </a:p>
          <a:p>
            <a:r>
              <a:rPr lang="en-US" sz="1400" dirty="0" err="1"/>
              <a:t>Direction_Up</a:t>
            </a:r>
            <a:r>
              <a:rPr lang="en-US" sz="1400" dirty="0"/>
              <a:t> ~ Lag1 + Lag2 + Volume</a:t>
            </a:r>
          </a:p>
          <a:p>
            <a:endParaRPr lang="en-US" sz="1400" dirty="0"/>
          </a:p>
          <a:p>
            <a:r>
              <a:rPr lang="en-US" sz="1400" dirty="0"/>
              <a:t>         Df Deviance    AIC</a:t>
            </a:r>
          </a:p>
          <a:p>
            <a:r>
              <a:rPr lang="en-US" sz="1400" dirty="0"/>
              <a:t>- Volume  1   1728.4 1734.4</a:t>
            </a:r>
          </a:p>
          <a:p>
            <a:r>
              <a:rPr lang="en-US" sz="1400" dirty="0"/>
              <a:t>- Lag2     1    1728.4 1734.4</a:t>
            </a:r>
          </a:p>
          <a:p>
            <a:r>
              <a:rPr lang="en-US" sz="1400" dirty="0"/>
              <a:t>&lt;none&gt;         1727.7 1735.7</a:t>
            </a:r>
          </a:p>
          <a:p>
            <a:r>
              <a:rPr lang="en-US" sz="1400" dirty="0"/>
              <a:t>- Lag1      1   1729.8 1735.8</a:t>
            </a:r>
          </a:p>
          <a:p>
            <a:endParaRPr lang="en-US" sz="1400" dirty="0"/>
          </a:p>
          <a:p>
            <a:r>
              <a:rPr lang="en-US" sz="1400" dirty="0"/>
              <a:t>Step:  AIC=1734.4</a:t>
            </a:r>
          </a:p>
          <a:p>
            <a:r>
              <a:rPr lang="en-US" sz="1400" dirty="0" err="1"/>
              <a:t>Direction_Up</a:t>
            </a:r>
            <a:r>
              <a:rPr lang="en-US" sz="1400" dirty="0"/>
              <a:t> ~ Lag1 + Lag2</a:t>
            </a:r>
          </a:p>
          <a:p>
            <a:endParaRPr lang="en-US" sz="1400" dirty="0"/>
          </a:p>
          <a:p>
            <a:r>
              <a:rPr lang="en-US" sz="1400" dirty="0"/>
              <a:t>       Df Deviance    AIC</a:t>
            </a:r>
          </a:p>
          <a:p>
            <a:r>
              <a:rPr lang="en-US" sz="1400" dirty="0"/>
              <a:t>- Lag2   1   1729.2 1733.2</a:t>
            </a:r>
          </a:p>
          <a:p>
            <a:r>
              <a:rPr lang="en-US" sz="1400" dirty="0"/>
              <a:t>&lt;none&gt;      1728.4 1734.4</a:t>
            </a:r>
          </a:p>
          <a:p>
            <a:r>
              <a:rPr lang="en-US" sz="1400" dirty="0"/>
              <a:t>- Lag1   1   1730.5 1734.5</a:t>
            </a:r>
          </a:p>
          <a:p>
            <a:endParaRPr lang="en-US" sz="1400" dirty="0"/>
          </a:p>
          <a:p>
            <a:r>
              <a:rPr lang="en-US" sz="1400" dirty="0"/>
              <a:t>Step:  AIC=1733.2</a:t>
            </a:r>
          </a:p>
          <a:p>
            <a:r>
              <a:rPr lang="en-US" sz="1400" dirty="0" err="1"/>
              <a:t>Direction_Up</a:t>
            </a:r>
            <a:r>
              <a:rPr lang="en-US" sz="1400" dirty="0"/>
              <a:t> ~ Lag1</a:t>
            </a:r>
          </a:p>
          <a:p>
            <a:endParaRPr lang="en-US" sz="1400" dirty="0"/>
          </a:p>
          <a:p>
            <a:r>
              <a:rPr lang="en-US" sz="1400" dirty="0"/>
              <a:t>       Df Deviance    AIC</a:t>
            </a:r>
          </a:p>
          <a:p>
            <a:r>
              <a:rPr lang="en-US" sz="1400" dirty="0"/>
              <a:t>- Lag1   1   1731.2 1733.2</a:t>
            </a:r>
          </a:p>
          <a:p>
            <a:r>
              <a:rPr lang="en-US" sz="1400" dirty="0"/>
              <a:t>&lt;none&gt;      1729.2 1733.2</a:t>
            </a:r>
          </a:p>
          <a:p>
            <a:endParaRPr lang="en-US" sz="1400" dirty="0"/>
          </a:p>
          <a:p>
            <a:r>
              <a:rPr lang="en-US" sz="1400" dirty="0"/>
              <a:t>Step:  AIC=1733.17</a:t>
            </a:r>
          </a:p>
          <a:p>
            <a:r>
              <a:rPr lang="en-US" sz="1400" dirty="0" err="1"/>
              <a:t>Direction_Up</a:t>
            </a:r>
            <a:r>
              <a:rPr lang="en-US" sz="1400" dirty="0"/>
              <a:t> ~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FB4E29-0E85-2542-B401-D61F77C6F636}"/>
              </a:ext>
            </a:extLst>
          </p:cNvPr>
          <p:cNvSpPr/>
          <p:nvPr/>
        </p:nvSpPr>
        <p:spPr>
          <a:xfrm>
            <a:off x="268663" y="2280349"/>
            <a:ext cx="415658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Start:  AIC=1739.63</a:t>
            </a:r>
          </a:p>
          <a:p>
            <a:r>
              <a:rPr lang="en-US" sz="1400" dirty="0" err="1"/>
              <a:t>Direction_Up</a:t>
            </a:r>
            <a:r>
              <a:rPr lang="en-US" sz="1400" dirty="0"/>
              <a:t> ~ Lag1 + Lag2 + Lag3 + Lag4 + Volume</a:t>
            </a:r>
          </a:p>
          <a:p>
            <a:endParaRPr lang="en-US" sz="1400" dirty="0"/>
          </a:p>
          <a:p>
            <a:r>
              <a:rPr lang="en-US" sz="1400" dirty="0"/>
              <a:t>         Df Deviance    AIC</a:t>
            </a:r>
          </a:p>
          <a:p>
            <a:r>
              <a:rPr lang="en-US" sz="1400" dirty="0"/>
              <a:t>- Lag4    1     1727.7 1737.7</a:t>
            </a:r>
          </a:p>
          <a:p>
            <a:r>
              <a:rPr lang="en-US" sz="1400" dirty="0"/>
              <a:t>- Lag3    1     1727.7 1737.7</a:t>
            </a:r>
          </a:p>
          <a:p>
            <a:r>
              <a:rPr lang="en-US" sz="1400" dirty="0"/>
              <a:t>- Lag2    1     1728.3 1738.3</a:t>
            </a:r>
          </a:p>
          <a:p>
            <a:r>
              <a:rPr lang="en-US" sz="1400" dirty="0"/>
              <a:t>- Volume  1   1728.3 1738.3</a:t>
            </a:r>
          </a:p>
          <a:p>
            <a:r>
              <a:rPr lang="en-US" sz="1400" dirty="0"/>
              <a:t>&lt;none&gt;         1727.6 1739.6</a:t>
            </a:r>
          </a:p>
          <a:p>
            <a:r>
              <a:rPr lang="en-US" sz="1400" dirty="0"/>
              <a:t>- Lag1    1     1729.8 1739.8</a:t>
            </a:r>
          </a:p>
          <a:p>
            <a:endParaRPr lang="en-US" sz="1400" dirty="0"/>
          </a:p>
          <a:p>
            <a:r>
              <a:rPr lang="en-US" sz="1400" dirty="0"/>
              <a:t>Step:  AIC=1737.66</a:t>
            </a:r>
          </a:p>
          <a:p>
            <a:r>
              <a:rPr lang="en-US" sz="1400" dirty="0" err="1"/>
              <a:t>Direction_Up</a:t>
            </a:r>
            <a:r>
              <a:rPr lang="en-US" sz="1400" dirty="0"/>
              <a:t> ~ Lag1 + Lag2 + Lag3 + Volume</a:t>
            </a:r>
          </a:p>
          <a:p>
            <a:endParaRPr lang="en-US" sz="1400" dirty="0"/>
          </a:p>
          <a:p>
            <a:r>
              <a:rPr lang="en-US" sz="1400" dirty="0"/>
              <a:t>         Df Deviance    AIC</a:t>
            </a:r>
          </a:p>
          <a:p>
            <a:r>
              <a:rPr lang="en-US" sz="1400" dirty="0"/>
              <a:t>- Lag3    1     1727.7 1735.7</a:t>
            </a:r>
          </a:p>
          <a:p>
            <a:r>
              <a:rPr lang="en-US" sz="1400" dirty="0"/>
              <a:t>- Volume  1   1728.4 1736.4</a:t>
            </a:r>
          </a:p>
          <a:p>
            <a:r>
              <a:rPr lang="en-US" sz="1400" dirty="0"/>
              <a:t>- Lag2    1     1728.4 1736.4</a:t>
            </a:r>
          </a:p>
          <a:p>
            <a:r>
              <a:rPr lang="en-US" sz="1400" dirty="0"/>
              <a:t>&lt;none&gt;         1727.7 1737.7</a:t>
            </a:r>
          </a:p>
          <a:p>
            <a:r>
              <a:rPr lang="en-US" sz="1400" dirty="0"/>
              <a:t>- Lag1    1     1729.8 1737.8</a:t>
            </a:r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C43DA-3EF6-FA46-9D52-27D0788C5580}"/>
              </a:ext>
            </a:extLst>
          </p:cNvPr>
          <p:cNvSpPr txBox="1"/>
          <p:nvPr/>
        </p:nvSpPr>
        <p:spPr>
          <a:xfrm>
            <a:off x="2771506" y="476703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Removing Lag4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A6708-154A-E646-89B3-9551893DB339}"/>
              </a:ext>
            </a:extLst>
          </p:cNvPr>
          <p:cNvSpPr txBox="1"/>
          <p:nvPr/>
        </p:nvSpPr>
        <p:spPr>
          <a:xfrm>
            <a:off x="6857998" y="106564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Removing Lag3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74BE96-BEB7-C64C-A818-93B07C011386}"/>
              </a:ext>
            </a:extLst>
          </p:cNvPr>
          <p:cNvSpPr txBox="1"/>
          <p:nvPr/>
        </p:nvSpPr>
        <p:spPr>
          <a:xfrm>
            <a:off x="6729725" y="3051391"/>
            <a:ext cx="205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Removing Volume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656B3-7EE4-2E4E-8F8A-CC1CE2121C29}"/>
              </a:ext>
            </a:extLst>
          </p:cNvPr>
          <p:cNvSpPr txBox="1"/>
          <p:nvPr/>
        </p:nvSpPr>
        <p:spPr>
          <a:xfrm>
            <a:off x="6729725" y="47675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Removing Lag2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D14124-8A0A-E942-B703-01CCD36AEED7}"/>
              </a:ext>
            </a:extLst>
          </p:cNvPr>
          <p:cNvSpPr txBox="1"/>
          <p:nvPr/>
        </p:nvSpPr>
        <p:spPr>
          <a:xfrm>
            <a:off x="6684566" y="620818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Removing Lag1</a:t>
            </a:r>
          </a:p>
        </p:txBody>
      </p:sp>
    </p:spTree>
    <p:extLst>
      <p:ext uri="{BB962C8B-B14F-4D97-AF65-F5344CB8AC3E}">
        <p14:creationId xmlns:p14="http://schemas.microsoft.com/office/powerpoint/2010/main" val="2598757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63" y="93395"/>
            <a:ext cx="7848445" cy="10287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Using Stepwise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710" y="1065649"/>
            <a:ext cx="3965068" cy="2445195"/>
          </a:xfrm>
          <a:ln>
            <a:noFill/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sz="11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2500" dirty="0">
                <a:solidFill>
                  <a:srgbClr val="7030A0"/>
                </a:solidFill>
              </a:rPr>
              <a:t># Forwards</a:t>
            </a:r>
          </a:p>
          <a:p>
            <a:pPr marL="0" indent="0">
              <a:buNone/>
            </a:pPr>
            <a:r>
              <a:rPr lang="en-US" sz="2500" dirty="0" err="1">
                <a:solidFill>
                  <a:srgbClr val="7030A0"/>
                </a:solidFill>
              </a:rPr>
              <a:t>min.model</a:t>
            </a:r>
            <a:r>
              <a:rPr lang="en-US" sz="2500" dirty="0">
                <a:solidFill>
                  <a:srgbClr val="7030A0"/>
                </a:solidFill>
              </a:rPr>
              <a:t> &lt;- </a:t>
            </a:r>
            <a:r>
              <a:rPr lang="en-US" sz="2500" dirty="0" err="1">
                <a:solidFill>
                  <a:srgbClr val="7030A0"/>
                </a:solidFill>
              </a:rPr>
              <a:t>glm</a:t>
            </a:r>
            <a:r>
              <a:rPr lang="en-US" sz="2500" dirty="0">
                <a:solidFill>
                  <a:srgbClr val="7030A0"/>
                </a:solidFill>
              </a:rPr>
              <a:t>(</a:t>
            </a:r>
            <a:r>
              <a:rPr lang="en-US" sz="2500" dirty="0" err="1">
                <a:solidFill>
                  <a:srgbClr val="7030A0"/>
                </a:solidFill>
              </a:rPr>
              <a:t>Direction_Up</a:t>
            </a:r>
            <a:r>
              <a:rPr lang="en-US" sz="2500" dirty="0">
                <a:solidFill>
                  <a:srgbClr val="7030A0"/>
                </a:solidFill>
              </a:rPr>
              <a:t> ~ 1,family=binomial, data= </a:t>
            </a:r>
            <a:r>
              <a:rPr lang="en-US" sz="2500" dirty="0" err="1">
                <a:solidFill>
                  <a:srgbClr val="7030A0"/>
                </a:solidFill>
              </a:rPr>
              <a:t>Smarket</a:t>
            </a:r>
            <a:r>
              <a:rPr lang="en-US" sz="2500" dirty="0">
                <a:solidFill>
                  <a:srgbClr val="7030A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500" dirty="0">
                <a:solidFill>
                  <a:srgbClr val="7030A0"/>
                </a:solidFill>
              </a:rPr>
              <a:t>summary(</a:t>
            </a:r>
            <a:r>
              <a:rPr lang="en-US" sz="2500" dirty="0" err="1">
                <a:solidFill>
                  <a:srgbClr val="7030A0"/>
                </a:solidFill>
              </a:rPr>
              <a:t>min.model</a:t>
            </a:r>
            <a:r>
              <a:rPr lang="en-US" sz="2500" dirty="0">
                <a:solidFill>
                  <a:srgbClr val="7030A0"/>
                </a:solidFill>
              </a:rPr>
              <a:t>)</a:t>
            </a:r>
          </a:p>
          <a:p>
            <a:pPr marL="0" indent="0">
              <a:buNone/>
            </a:pPr>
            <a:endParaRPr lang="en-US" sz="25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2500" dirty="0">
                <a:solidFill>
                  <a:srgbClr val="7030A0"/>
                </a:solidFill>
              </a:rPr>
              <a:t>forwards = step(</a:t>
            </a:r>
            <a:r>
              <a:rPr lang="en-US" sz="2500" dirty="0" err="1">
                <a:solidFill>
                  <a:srgbClr val="7030A0"/>
                </a:solidFill>
              </a:rPr>
              <a:t>min.model</a:t>
            </a:r>
            <a:r>
              <a:rPr lang="en-US" sz="2500" dirty="0">
                <a:solidFill>
                  <a:srgbClr val="7030A0"/>
                </a:solidFill>
              </a:rPr>
              <a:t>,</a:t>
            </a:r>
          </a:p>
          <a:p>
            <a:pPr marL="0" indent="0">
              <a:buNone/>
            </a:pPr>
            <a:r>
              <a:rPr lang="en-US" sz="2500" dirty="0">
                <a:solidFill>
                  <a:srgbClr val="7030A0"/>
                </a:solidFill>
              </a:rPr>
              <a:t>                scope = </a:t>
            </a:r>
            <a:r>
              <a:rPr lang="en-US" sz="2500" dirty="0" err="1">
                <a:solidFill>
                  <a:srgbClr val="7030A0"/>
                </a:solidFill>
              </a:rPr>
              <a:t>Direction_Up</a:t>
            </a:r>
            <a:r>
              <a:rPr lang="en-US" sz="2500" dirty="0">
                <a:solidFill>
                  <a:srgbClr val="7030A0"/>
                </a:solidFill>
              </a:rPr>
              <a:t> ~ Lag1 + Lag2 + Lag3 + Lag4 +Volume, direction="forward",</a:t>
            </a:r>
          </a:p>
          <a:p>
            <a:pPr marL="0" indent="0">
              <a:buNone/>
            </a:pPr>
            <a:r>
              <a:rPr lang="en-US" sz="2500" dirty="0">
                <a:solidFill>
                  <a:srgbClr val="7030A0"/>
                </a:solidFill>
              </a:rPr>
              <a:t>                   family=binomial, data= </a:t>
            </a:r>
            <a:r>
              <a:rPr lang="en-US" sz="2500" dirty="0" err="1">
                <a:solidFill>
                  <a:srgbClr val="7030A0"/>
                </a:solidFill>
              </a:rPr>
              <a:t>Smarket</a:t>
            </a:r>
            <a:r>
              <a:rPr lang="en-US" sz="2500" dirty="0">
                <a:solidFill>
                  <a:srgbClr val="7030A0"/>
                </a:solidFill>
              </a:rPr>
              <a:t>)</a:t>
            </a:r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DA6FBC-4AFB-9F49-8B21-C912EF4A0474}"/>
              </a:ext>
            </a:extLst>
          </p:cNvPr>
          <p:cNvSpPr/>
          <p:nvPr/>
        </p:nvSpPr>
        <p:spPr>
          <a:xfrm>
            <a:off x="4854224" y="1701296"/>
            <a:ext cx="42897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Start:  AIC=1733.17</a:t>
            </a:r>
          </a:p>
          <a:p>
            <a:r>
              <a:rPr lang="en-US" dirty="0" err="1"/>
              <a:t>Direction_Up</a:t>
            </a:r>
            <a:r>
              <a:rPr lang="en-US" dirty="0"/>
              <a:t> ~ 1</a:t>
            </a:r>
          </a:p>
          <a:p>
            <a:endParaRPr lang="en-US" dirty="0"/>
          </a:p>
          <a:p>
            <a:r>
              <a:rPr lang="en-US" dirty="0"/>
              <a:t>             Df  Deviance    AIC</a:t>
            </a:r>
          </a:p>
          <a:p>
            <a:r>
              <a:rPr lang="en-US" dirty="0"/>
              <a:t>&lt;none&gt;          1731.2    1733.2</a:t>
            </a:r>
          </a:p>
          <a:p>
            <a:r>
              <a:rPr lang="en-US" dirty="0"/>
              <a:t>+ Lag1      1   1729.2.   1733.2</a:t>
            </a:r>
          </a:p>
          <a:p>
            <a:r>
              <a:rPr lang="en-US" dirty="0"/>
              <a:t>+ Lag2      1   1730.5.   1734.5</a:t>
            </a:r>
          </a:p>
          <a:p>
            <a:r>
              <a:rPr lang="en-US" dirty="0"/>
              <a:t>+ Volume  1   1730.5    1734.5</a:t>
            </a:r>
          </a:p>
          <a:p>
            <a:r>
              <a:rPr lang="en-US" dirty="0"/>
              <a:t>+ Lag3      1   1731.1    1735.1</a:t>
            </a:r>
          </a:p>
          <a:p>
            <a:r>
              <a:rPr lang="en-US" dirty="0"/>
              <a:t>+ Lag4      1   1731.2.   1735.2</a:t>
            </a:r>
          </a:p>
          <a:p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F24CD-6916-D348-9FEC-6786F711CE79}"/>
              </a:ext>
            </a:extLst>
          </p:cNvPr>
          <p:cNvSpPr txBox="1"/>
          <p:nvPr/>
        </p:nvSpPr>
        <p:spPr>
          <a:xfrm>
            <a:off x="6208730" y="487563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Nothing is included</a:t>
            </a:r>
          </a:p>
        </p:txBody>
      </p:sp>
    </p:spTree>
    <p:extLst>
      <p:ext uri="{BB962C8B-B14F-4D97-AF65-F5344CB8AC3E}">
        <p14:creationId xmlns:p14="http://schemas.microsoft.com/office/powerpoint/2010/main" val="884451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90" y="381022"/>
            <a:ext cx="8470710" cy="157534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will “my best model” using “my data” perform on another samples?</a:t>
            </a:r>
            <a:endParaRPr lang="en-US" sz="2400" dirty="0">
              <a:solidFill>
                <a:srgbClr val="66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C68535-9E6C-7042-8A5C-EB713A9A7870}"/>
              </a:ext>
            </a:extLst>
          </p:cNvPr>
          <p:cNvSpPr txBox="1">
            <a:spLocks/>
          </p:cNvSpPr>
          <p:nvPr/>
        </p:nvSpPr>
        <p:spPr>
          <a:xfrm>
            <a:off x="587037" y="1853654"/>
            <a:ext cx="7630505" cy="865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Resampling Methods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31EFFB-816D-3747-B330-1111256EB79D}"/>
              </a:ext>
            </a:extLst>
          </p:cNvPr>
          <p:cNvSpPr/>
          <p:nvPr/>
        </p:nvSpPr>
        <p:spPr>
          <a:xfrm>
            <a:off x="1276061" y="3407683"/>
            <a:ext cx="6688956" cy="2753876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068046-A948-D64D-BBDC-50EBE7A21AE9}"/>
              </a:ext>
            </a:extLst>
          </p:cNvPr>
          <p:cNvSpPr/>
          <p:nvPr/>
        </p:nvSpPr>
        <p:spPr>
          <a:xfrm>
            <a:off x="1349545" y="4074424"/>
            <a:ext cx="2997237" cy="169959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C87959-5453-0047-AECA-7555B0FDE129}"/>
              </a:ext>
            </a:extLst>
          </p:cNvPr>
          <p:cNvSpPr/>
          <p:nvPr/>
        </p:nvSpPr>
        <p:spPr>
          <a:xfrm>
            <a:off x="3234267" y="4096280"/>
            <a:ext cx="1112515" cy="16777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75F5DD-B8A4-4D46-A620-5F864C4BF241}"/>
              </a:ext>
            </a:extLst>
          </p:cNvPr>
          <p:cNvSpPr/>
          <p:nvPr/>
        </p:nvSpPr>
        <p:spPr>
          <a:xfrm>
            <a:off x="1276061" y="4085352"/>
            <a:ext cx="3113181" cy="1699590"/>
          </a:xfrm>
          <a:prstGeom prst="ellipse">
            <a:avLst/>
          </a:prstGeom>
          <a:noFill/>
          <a:ln w="12700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0F36F4-21A5-3349-BD79-730B74671066}"/>
              </a:ext>
            </a:extLst>
          </p:cNvPr>
          <p:cNvSpPr txBox="1"/>
          <p:nvPr/>
        </p:nvSpPr>
        <p:spPr>
          <a:xfrm>
            <a:off x="6772648" y="322301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Population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C5021ECF-CC43-C749-BCB9-4E4D085F61DA}"/>
              </a:ext>
            </a:extLst>
          </p:cNvPr>
          <p:cNvSpPr/>
          <p:nvPr/>
        </p:nvSpPr>
        <p:spPr>
          <a:xfrm>
            <a:off x="7258932" y="3569512"/>
            <a:ext cx="484632" cy="526768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75759-7A1C-1442-A3BA-CBD2FDCA6DD3}"/>
              </a:ext>
            </a:extLst>
          </p:cNvPr>
          <p:cNvSpPr txBox="1"/>
          <p:nvPr/>
        </p:nvSpPr>
        <p:spPr>
          <a:xfrm>
            <a:off x="1032256" y="3087556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My Data (a Sample)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91C9347D-ED66-6C43-B9CB-0A17189C993A}"/>
              </a:ext>
            </a:extLst>
          </p:cNvPr>
          <p:cNvSpPr/>
          <p:nvPr/>
        </p:nvSpPr>
        <p:spPr>
          <a:xfrm>
            <a:off x="1908006" y="3467816"/>
            <a:ext cx="484632" cy="713132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77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147078"/>
          </a:xfrm>
        </p:spPr>
        <p:txBody>
          <a:bodyPr/>
          <a:lstStyle/>
          <a:p>
            <a:r>
              <a:rPr lang="en-US" dirty="0"/>
              <a:t>Testing on another sample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2A4289-E756-A140-8965-B97A1D5BCE84}"/>
              </a:ext>
            </a:extLst>
          </p:cNvPr>
          <p:cNvSpPr/>
          <p:nvPr/>
        </p:nvSpPr>
        <p:spPr>
          <a:xfrm>
            <a:off x="1276061" y="2611824"/>
            <a:ext cx="6688956" cy="2753876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CFD839-D7B7-E64D-A590-75855500F3E7}"/>
              </a:ext>
            </a:extLst>
          </p:cNvPr>
          <p:cNvSpPr/>
          <p:nvPr/>
        </p:nvSpPr>
        <p:spPr>
          <a:xfrm>
            <a:off x="1349545" y="3278565"/>
            <a:ext cx="2997237" cy="169959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E2BA32-2604-044E-8DCC-F07EB4ABA2E0}"/>
              </a:ext>
            </a:extLst>
          </p:cNvPr>
          <p:cNvSpPr/>
          <p:nvPr/>
        </p:nvSpPr>
        <p:spPr>
          <a:xfrm>
            <a:off x="3234267" y="3300421"/>
            <a:ext cx="1112515" cy="16777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F6970B-E548-D544-B087-83575CA03540}"/>
              </a:ext>
            </a:extLst>
          </p:cNvPr>
          <p:cNvSpPr/>
          <p:nvPr/>
        </p:nvSpPr>
        <p:spPr>
          <a:xfrm>
            <a:off x="1276061" y="3289493"/>
            <a:ext cx="3113181" cy="1699590"/>
          </a:xfrm>
          <a:prstGeom prst="ellipse">
            <a:avLst/>
          </a:prstGeom>
          <a:noFill/>
          <a:ln w="12700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4FE8A-C895-5A4D-AA71-B674ACF2534A}"/>
              </a:ext>
            </a:extLst>
          </p:cNvPr>
          <p:cNvSpPr txBox="1"/>
          <p:nvPr/>
        </p:nvSpPr>
        <p:spPr>
          <a:xfrm>
            <a:off x="6772648" y="207155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Population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F6DDA8EE-4954-214E-BE45-5AAB1100190E}"/>
              </a:ext>
            </a:extLst>
          </p:cNvPr>
          <p:cNvSpPr/>
          <p:nvPr/>
        </p:nvSpPr>
        <p:spPr>
          <a:xfrm>
            <a:off x="7258932" y="2773653"/>
            <a:ext cx="484632" cy="526768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C75692-832D-1B47-9070-267FBBD047E1}"/>
              </a:ext>
            </a:extLst>
          </p:cNvPr>
          <p:cNvSpPr txBox="1"/>
          <p:nvPr/>
        </p:nvSpPr>
        <p:spPr>
          <a:xfrm>
            <a:off x="473461" y="1936096"/>
            <a:ext cx="3640307" cy="66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My Data  to estimate Model and test on another sample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63FEA181-9A0A-7743-A60F-A007DD969267}"/>
              </a:ext>
            </a:extLst>
          </p:cNvPr>
          <p:cNvSpPr/>
          <p:nvPr/>
        </p:nvSpPr>
        <p:spPr>
          <a:xfrm>
            <a:off x="1908006" y="2671957"/>
            <a:ext cx="484632" cy="713132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F1CB4314-0091-044C-B33C-0BABFA2ECAD8}"/>
              </a:ext>
            </a:extLst>
          </p:cNvPr>
          <p:cNvSpPr/>
          <p:nvPr/>
        </p:nvSpPr>
        <p:spPr>
          <a:xfrm rot="18646011">
            <a:off x="2569829" y="2491651"/>
            <a:ext cx="602815" cy="1598821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791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50" y="443645"/>
            <a:ext cx="8188472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Model Accuracy on Testing Set or Hold-out period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649" y="4129044"/>
            <a:ext cx="8188472" cy="1491279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Regression - Mean Square Error 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660066"/>
                </a:solidFill>
              </a:rPr>
              <a:t>Classifier </a:t>
            </a:r>
            <a:r>
              <a:rPr lang="mr-IN" sz="3000" dirty="0">
                <a:solidFill>
                  <a:srgbClr val="660066"/>
                </a:solidFill>
              </a:rPr>
              <a:t>–</a:t>
            </a:r>
            <a:r>
              <a:rPr lang="en-US" sz="3000" dirty="0">
                <a:solidFill>
                  <a:srgbClr val="660066"/>
                </a:solidFill>
              </a:rPr>
              <a:t> Accuracy</a:t>
            </a:r>
            <a:endParaRPr lang="en-US" sz="3000" dirty="0"/>
          </a:p>
          <a:p>
            <a:pPr marL="0" indent="0"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522603" y="1798743"/>
            <a:ext cx="7990564" cy="176006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</a:rPr>
              <a:t>The Model is estimated on the Training Set (80%)</a:t>
            </a:r>
          </a:p>
          <a:p>
            <a:pPr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</a:rPr>
              <a:t>The Model is evaluated on the Testing Set (20%)or Hold-Out Period (Time Series data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most recent Period)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890589" y="3885204"/>
            <a:ext cx="8522443" cy="113818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25" dirty="0"/>
          </a:p>
        </p:txBody>
      </p:sp>
      <p:pic>
        <p:nvPicPr>
          <p:cNvPr id="5" name="Picture 4" descr="Screen Shot 2021-01-03 at 5.25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907" y="4144050"/>
            <a:ext cx="2438522" cy="72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01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147078"/>
          </a:xfrm>
        </p:spPr>
        <p:txBody>
          <a:bodyPr/>
          <a:lstStyle/>
          <a:p>
            <a:r>
              <a:rPr lang="en-US" dirty="0"/>
              <a:t>Goal of Resampling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919" y="1444531"/>
            <a:ext cx="8042276" cy="25742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Resampling methods involve repeatedly drawing samples from a training set and refitting a model of interest on each sample in order to obtain additional information about the fitted model. </a:t>
            </a:r>
          </a:p>
          <a:p>
            <a:r>
              <a:rPr lang="en-US" dirty="0"/>
              <a:t>What is model assessment? The process of evaluating a model’s performance </a:t>
            </a:r>
          </a:p>
          <a:p>
            <a:r>
              <a:rPr lang="en-US" dirty="0"/>
              <a:t>What is model selection? The process of selecting the proper level of flexibility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8011" y="4163426"/>
            <a:ext cx="4051496" cy="23630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</a:rPr>
              <a:t>cross-validation </a:t>
            </a:r>
            <a:r>
              <a:rPr lang="en-US" dirty="0"/>
              <a:t>can be used to estimate the test error associated with a given statistical learning method in order to evaluate its performance, or to select the appropriate level of flexibility.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73316" y="4163426"/>
            <a:ext cx="3671879" cy="18864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Bootstrap is </a:t>
            </a:r>
            <a:r>
              <a:rPr lang="en-US" dirty="0"/>
              <a:t>used in several contexts, most commonly to provide a measure of accuracy of a parameter estimate or of a given statistical learning method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6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63" y="93395"/>
            <a:ext cx="7848445" cy="10287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Let’s use Resampling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709" y="992032"/>
            <a:ext cx="4724369" cy="5865967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300" dirty="0">
                <a:solidFill>
                  <a:srgbClr val="7030A0"/>
                </a:solidFill>
              </a:rPr>
              <a:t>library(</a:t>
            </a:r>
            <a:r>
              <a:rPr lang="en-US" sz="1300" dirty="0" err="1">
                <a:solidFill>
                  <a:srgbClr val="7030A0"/>
                </a:solidFill>
              </a:rPr>
              <a:t>plyr</a:t>
            </a:r>
            <a:r>
              <a:rPr lang="en-US" sz="1300" dirty="0">
                <a:solidFill>
                  <a:srgbClr val="7030A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300" dirty="0">
                <a:solidFill>
                  <a:srgbClr val="7030A0"/>
                </a:solidFill>
              </a:rPr>
              <a:t>library(</a:t>
            </a:r>
            <a:r>
              <a:rPr lang="en-US" sz="1300" dirty="0" err="1">
                <a:solidFill>
                  <a:srgbClr val="7030A0"/>
                </a:solidFill>
              </a:rPr>
              <a:t>readr</a:t>
            </a:r>
            <a:r>
              <a:rPr lang="en-US" sz="1300" dirty="0">
                <a:solidFill>
                  <a:srgbClr val="7030A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300" dirty="0">
                <a:solidFill>
                  <a:srgbClr val="7030A0"/>
                </a:solidFill>
              </a:rPr>
              <a:t>library(</a:t>
            </a:r>
            <a:r>
              <a:rPr lang="en-US" sz="1300" dirty="0" err="1">
                <a:solidFill>
                  <a:srgbClr val="7030A0"/>
                </a:solidFill>
              </a:rPr>
              <a:t>dplyr</a:t>
            </a:r>
            <a:r>
              <a:rPr lang="en-US" sz="1300" dirty="0">
                <a:solidFill>
                  <a:srgbClr val="7030A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300" dirty="0">
                <a:solidFill>
                  <a:srgbClr val="7030A0"/>
                </a:solidFill>
              </a:rPr>
              <a:t>library(caret)</a:t>
            </a:r>
          </a:p>
          <a:p>
            <a:pPr marL="0" indent="0">
              <a:buNone/>
            </a:pPr>
            <a:r>
              <a:rPr lang="en-US" sz="1300" dirty="0">
                <a:solidFill>
                  <a:srgbClr val="7030A0"/>
                </a:solidFill>
              </a:rPr>
              <a:t>library(</a:t>
            </a:r>
            <a:r>
              <a:rPr lang="en-US" sz="1300" dirty="0" err="1">
                <a:solidFill>
                  <a:srgbClr val="7030A0"/>
                </a:solidFill>
              </a:rPr>
              <a:t>caTools</a:t>
            </a:r>
            <a:r>
              <a:rPr lang="en-US" sz="1300" dirty="0">
                <a:solidFill>
                  <a:srgbClr val="7030A0"/>
                </a:solidFill>
              </a:rPr>
              <a:t>)</a:t>
            </a:r>
          </a:p>
          <a:p>
            <a:pPr marL="0" indent="0">
              <a:buNone/>
            </a:pPr>
            <a:endParaRPr lang="en-US" sz="13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300" dirty="0">
                <a:solidFill>
                  <a:srgbClr val="00B050"/>
                </a:solidFill>
              </a:rPr>
              <a:t>#Data partitioning</a:t>
            </a:r>
          </a:p>
          <a:p>
            <a:pPr marL="0" indent="0">
              <a:buNone/>
            </a:pPr>
            <a:r>
              <a:rPr lang="en-US" sz="1300" dirty="0" err="1">
                <a:solidFill>
                  <a:srgbClr val="7030A0"/>
                </a:solidFill>
              </a:rPr>
              <a:t>set.seed</a:t>
            </a:r>
            <a:r>
              <a:rPr lang="en-US" sz="1300" dirty="0">
                <a:solidFill>
                  <a:srgbClr val="7030A0"/>
                </a:solidFill>
              </a:rPr>
              <a:t>(100)</a:t>
            </a:r>
          </a:p>
          <a:p>
            <a:pPr marL="0" indent="0">
              <a:buNone/>
            </a:pPr>
            <a:endParaRPr lang="en-US" sz="13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300" dirty="0">
                <a:solidFill>
                  <a:srgbClr val="00B050"/>
                </a:solidFill>
              </a:rPr>
              <a:t>#80% for training data and 20% for testing model using</a:t>
            </a:r>
            <a:r>
              <a:rPr lang="en-US" sz="1300" dirty="0">
                <a:solidFill>
                  <a:srgbClr val="7030A0"/>
                </a:solidFill>
              </a:rPr>
              <a:t> </a:t>
            </a:r>
            <a:r>
              <a:rPr lang="en-US" sz="1300" dirty="0" err="1">
                <a:solidFill>
                  <a:srgbClr val="7030A0"/>
                </a:solidFill>
              </a:rPr>
              <a:t>sample.split</a:t>
            </a:r>
            <a:endParaRPr lang="en-US" sz="13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300" dirty="0" err="1">
                <a:solidFill>
                  <a:srgbClr val="7030A0"/>
                </a:solidFill>
              </a:rPr>
              <a:t>spl</a:t>
            </a:r>
            <a:r>
              <a:rPr lang="en-US" sz="1300" dirty="0">
                <a:solidFill>
                  <a:srgbClr val="7030A0"/>
                </a:solidFill>
              </a:rPr>
              <a:t> = </a:t>
            </a:r>
            <a:r>
              <a:rPr lang="en-US" sz="1300" dirty="0" err="1">
                <a:solidFill>
                  <a:srgbClr val="7030A0"/>
                </a:solidFill>
              </a:rPr>
              <a:t>sample.split</a:t>
            </a:r>
            <a:r>
              <a:rPr lang="en-US" sz="1300" dirty="0">
                <a:solidFill>
                  <a:srgbClr val="7030A0"/>
                </a:solidFill>
              </a:rPr>
              <a:t>(</a:t>
            </a:r>
            <a:r>
              <a:rPr lang="en-US" sz="1300" dirty="0" err="1">
                <a:solidFill>
                  <a:srgbClr val="7030A0"/>
                </a:solidFill>
              </a:rPr>
              <a:t>Smarket$Direction_Up</a:t>
            </a:r>
            <a:r>
              <a:rPr lang="en-US" sz="1300" dirty="0">
                <a:solidFill>
                  <a:srgbClr val="7030A0"/>
                </a:solidFill>
              </a:rPr>
              <a:t>, </a:t>
            </a:r>
            <a:r>
              <a:rPr lang="en-US" sz="1300" dirty="0" err="1">
                <a:solidFill>
                  <a:srgbClr val="7030A0"/>
                </a:solidFill>
              </a:rPr>
              <a:t>SplitRatio</a:t>
            </a:r>
            <a:r>
              <a:rPr lang="en-US" sz="1300" dirty="0">
                <a:solidFill>
                  <a:srgbClr val="7030A0"/>
                </a:solidFill>
              </a:rPr>
              <a:t> = 0.8)</a:t>
            </a:r>
          </a:p>
          <a:p>
            <a:pPr marL="0" indent="0">
              <a:buNone/>
            </a:pPr>
            <a:r>
              <a:rPr lang="en-US" sz="1300" dirty="0">
                <a:solidFill>
                  <a:srgbClr val="7030A0"/>
                </a:solidFill>
              </a:rPr>
              <a:t>train = subset(</a:t>
            </a:r>
            <a:r>
              <a:rPr lang="en-US" sz="1300" dirty="0" err="1">
                <a:solidFill>
                  <a:srgbClr val="7030A0"/>
                </a:solidFill>
              </a:rPr>
              <a:t>Smarket</a:t>
            </a:r>
            <a:r>
              <a:rPr lang="en-US" sz="1300" dirty="0">
                <a:solidFill>
                  <a:srgbClr val="7030A0"/>
                </a:solidFill>
              </a:rPr>
              <a:t>, </a:t>
            </a:r>
            <a:r>
              <a:rPr lang="en-US" sz="1300" dirty="0" err="1">
                <a:solidFill>
                  <a:srgbClr val="7030A0"/>
                </a:solidFill>
              </a:rPr>
              <a:t>spl</a:t>
            </a:r>
            <a:r>
              <a:rPr lang="en-US" sz="1300" dirty="0">
                <a:solidFill>
                  <a:srgbClr val="7030A0"/>
                </a:solidFill>
              </a:rPr>
              <a:t>==TRUE)     #Training set 80% data</a:t>
            </a:r>
          </a:p>
          <a:p>
            <a:pPr marL="0" indent="0">
              <a:buNone/>
            </a:pPr>
            <a:r>
              <a:rPr lang="en-US" sz="1300" dirty="0">
                <a:solidFill>
                  <a:srgbClr val="7030A0"/>
                </a:solidFill>
              </a:rPr>
              <a:t>test = subset(</a:t>
            </a:r>
            <a:r>
              <a:rPr lang="en-US" sz="1300" dirty="0" err="1">
                <a:solidFill>
                  <a:srgbClr val="7030A0"/>
                </a:solidFill>
              </a:rPr>
              <a:t>Smarket</a:t>
            </a:r>
            <a:r>
              <a:rPr lang="en-US" sz="1300" dirty="0">
                <a:solidFill>
                  <a:srgbClr val="7030A0"/>
                </a:solidFill>
              </a:rPr>
              <a:t>, </a:t>
            </a:r>
            <a:r>
              <a:rPr lang="en-US" sz="1300" dirty="0" err="1">
                <a:solidFill>
                  <a:srgbClr val="7030A0"/>
                </a:solidFill>
              </a:rPr>
              <a:t>spl</a:t>
            </a:r>
            <a:r>
              <a:rPr lang="en-US" sz="1300" dirty="0">
                <a:solidFill>
                  <a:srgbClr val="7030A0"/>
                </a:solidFill>
              </a:rPr>
              <a:t>==FALSE)     #Testing set 20% data</a:t>
            </a:r>
          </a:p>
          <a:p>
            <a:pPr marL="0" indent="0">
              <a:buNone/>
            </a:pPr>
            <a:r>
              <a:rPr lang="en-US" sz="1300" dirty="0">
                <a:solidFill>
                  <a:srgbClr val="7030A0"/>
                </a:solidFill>
              </a:rPr>
              <a:t>print(dim(train)); print(dim(test))</a:t>
            </a:r>
          </a:p>
          <a:p>
            <a:pPr marL="0" indent="0">
              <a:buNone/>
            </a:pPr>
            <a:endParaRPr lang="en-US" sz="13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300" dirty="0">
                <a:solidFill>
                  <a:srgbClr val="7030A0"/>
                </a:solidFill>
              </a:rPr>
              <a:t>contrasts(</a:t>
            </a:r>
            <a:r>
              <a:rPr lang="en-US" sz="1300" dirty="0" err="1">
                <a:solidFill>
                  <a:srgbClr val="7030A0"/>
                </a:solidFill>
              </a:rPr>
              <a:t>Smarket$Direction</a:t>
            </a:r>
            <a:r>
              <a:rPr lang="en-US" sz="1300" dirty="0">
                <a:solidFill>
                  <a:srgbClr val="7030A0"/>
                </a:solidFill>
              </a:rPr>
              <a:t>)  </a:t>
            </a:r>
            <a:r>
              <a:rPr lang="en-US" sz="1300" dirty="0">
                <a:solidFill>
                  <a:srgbClr val="00B050"/>
                </a:solidFill>
              </a:rPr>
              <a:t># No dummies are needed</a:t>
            </a:r>
          </a:p>
          <a:p>
            <a:pPr marL="0" indent="0">
              <a:buNone/>
            </a:pPr>
            <a:endParaRPr lang="en-US" sz="13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1300" dirty="0">
                <a:solidFill>
                  <a:srgbClr val="00B050"/>
                </a:solidFill>
              </a:rPr>
              <a:t>#Baseline Accuracy</a:t>
            </a:r>
          </a:p>
          <a:p>
            <a:pPr marL="0" indent="0">
              <a:buNone/>
            </a:pPr>
            <a:r>
              <a:rPr lang="en-US" sz="1300" dirty="0" err="1">
                <a:solidFill>
                  <a:srgbClr val="7030A0"/>
                </a:solidFill>
              </a:rPr>
              <a:t>prop.table</a:t>
            </a:r>
            <a:r>
              <a:rPr lang="en-US" sz="1300" dirty="0">
                <a:solidFill>
                  <a:srgbClr val="7030A0"/>
                </a:solidFill>
              </a:rPr>
              <a:t>(table(</a:t>
            </a:r>
            <a:r>
              <a:rPr lang="en-US" sz="1300" dirty="0" err="1">
                <a:solidFill>
                  <a:srgbClr val="7030A0"/>
                </a:solidFill>
              </a:rPr>
              <a:t>train$Direction_Up</a:t>
            </a:r>
            <a:r>
              <a:rPr lang="en-US" sz="1300" dirty="0">
                <a:solidFill>
                  <a:srgbClr val="7030A0"/>
                </a:solidFill>
              </a:rPr>
              <a:t>))     </a:t>
            </a:r>
            <a:r>
              <a:rPr lang="en-US" sz="1300" dirty="0">
                <a:solidFill>
                  <a:srgbClr val="00B050"/>
                </a:solidFill>
              </a:rPr>
              <a:t># 52% UP on training set</a:t>
            </a:r>
          </a:p>
          <a:p>
            <a:pPr marL="0" indent="0">
              <a:buNone/>
            </a:pPr>
            <a:r>
              <a:rPr lang="en-US" sz="1300" dirty="0" err="1">
                <a:solidFill>
                  <a:srgbClr val="7030A0"/>
                </a:solidFill>
              </a:rPr>
              <a:t>prop.table</a:t>
            </a:r>
            <a:r>
              <a:rPr lang="en-US" sz="1300" dirty="0">
                <a:solidFill>
                  <a:srgbClr val="7030A0"/>
                </a:solidFill>
              </a:rPr>
              <a:t>(table(</a:t>
            </a:r>
            <a:r>
              <a:rPr lang="en-US" sz="1300" dirty="0" err="1">
                <a:solidFill>
                  <a:srgbClr val="7030A0"/>
                </a:solidFill>
              </a:rPr>
              <a:t>test$Direction_Up</a:t>
            </a:r>
            <a:r>
              <a:rPr lang="en-US" sz="1300" dirty="0">
                <a:solidFill>
                  <a:srgbClr val="7030A0"/>
                </a:solidFill>
              </a:rPr>
              <a:t>))      </a:t>
            </a:r>
            <a:r>
              <a:rPr lang="en-US" sz="1300" dirty="0">
                <a:solidFill>
                  <a:srgbClr val="00B050"/>
                </a:solidFill>
              </a:rPr>
              <a:t># 52% UP on testing set </a:t>
            </a:r>
          </a:p>
          <a:p>
            <a:pPr marL="0" indent="0">
              <a:buNone/>
            </a:pPr>
            <a:endParaRPr lang="en-US" sz="13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13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1300" dirty="0">
                <a:solidFill>
                  <a:srgbClr val="00B050"/>
                </a:solidFill>
              </a:rPr>
              <a:t>#Model Direction with </a:t>
            </a:r>
            <a:r>
              <a:rPr lang="en-US" sz="1300" dirty="0" err="1">
                <a:solidFill>
                  <a:srgbClr val="00B050"/>
                </a:solidFill>
              </a:rPr>
              <a:t>glm</a:t>
            </a:r>
            <a:r>
              <a:rPr lang="en-US" sz="1300" dirty="0">
                <a:solidFill>
                  <a:srgbClr val="00B050"/>
                </a:solidFill>
              </a:rPr>
              <a:t> </a:t>
            </a:r>
            <a:r>
              <a:rPr lang="en-US" sz="1300" dirty="0" err="1">
                <a:solidFill>
                  <a:srgbClr val="00B050"/>
                </a:solidFill>
              </a:rPr>
              <a:t>Binomila</a:t>
            </a:r>
            <a:r>
              <a:rPr lang="en-US" sz="1300" dirty="0">
                <a:solidFill>
                  <a:srgbClr val="00B050"/>
                </a:solidFill>
              </a:rPr>
              <a:t> distribution on all variables except Today</a:t>
            </a:r>
          </a:p>
          <a:p>
            <a:pPr marL="0" indent="0">
              <a:buNone/>
            </a:pPr>
            <a:r>
              <a:rPr lang="en-US" sz="1300" dirty="0" err="1">
                <a:solidFill>
                  <a:srgbClr val="7030A0"/>
                </a:solidFill>
              </a:rPr>
              <a:t>model_glm</a:t>
            </a:r>
            <a:r>
              <a:rPr lang="en-US" sz="1300" dirty="0">
                <a:solidFill>
                  <a:srgbClr val="7030A0"/>
                </a:solidFill>
              </a:rPr>
              <a:t> = </a:t>
            </a:r>
            <a:r>
              <a:rPr lang="en-US" sz="1300" dirty="0" err="1">
                <a:solidFill>
                  <a:srgbClr val="7030A0"/>
                </a:solidFill>
              </a:rPr>
              <a:t>glm</a:t>
            </a:r>
            <a:r>
              <a:rPr lang="en-US" sz="1300" dirty="0">
                <a:solidFill>
                  <a:srgbClr val="7030A0"/>
                </a:solidFill>
              </a:rPr>
              <a:t>(Direction ~ . -Today -</a:t>
            </a:r>
            <a:r>
              <a:rPr lang="en-US" sz="1300" dirty="0" err="1">
                <a:solidFill>
                  <a:srgbClr val="7030A0"/>
                </a:solidFill>
              </a:rPr>
              <a:t>Direction_Up</a:t>
            </a:r>
            <a:r>
              <a:rPr lang="en-US" sz="1300" dirty="0">
                <a:solidFill>
                  <a:srgbClr val="7030A0"/>
                </a:solidFill>
              </a:rPr>
              <a:t> -</a:t>
            </a:r>
            <a:r>
              <a:rPr lang="en-US" sz="1300" dirty="0" err="1">
                <a:solidFill>
                  <a:srgbClr val="7030A0"/>
                </a:solidFill>
              </a:rPr>
              <a:t>Direction_Down</a:t>
            </a:r>
            <a:r>
              <a:rPr lang="en-US" sz="1300" dirty="0">
                <a:solidFill>
                  <a:srgbClr val="7030A0"/>
                </a:solidFill>
              </a:rPr>
              <a:t> ,family=binomial,  </a:t>
            </a:r>
            <a:r>
              <a:rPr lang="en-US" sz="2200" b="1" dirty="0">
                <a:solidFill>
                  <a:srgbClr val="7030A0"/>
                </a:solidFill>
              </a:rPr>
              <a:t>data = train</a:t>
            </a:r>
            <a:r>
              <a:rPr lang="en-US" sz="1300" dirty="0">
                <a:solidFill>
                  <a:srgbClr val="7030A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300" dirty="0">
                <a:solidFill>
                  <a:srgbClr val="7030A0"/>
                </a:solidFill>
              </a:rPr>
              <a:t>summary(</a:t>
            </a:r>
            <a:r>
              <a:rPr lang="en-US" sz="1300" dirty="0" err="1">
                <a:solidFill>
                  <a:srgbClr val="7030A0"/>
                </a:solidFill>
              </a:rPr>
              <a:t>model_glm</a:t>
            </a:r>
            <a:r>
              <a:rPr lang="en-US" sz="1300" dirty="0">
                <a:solidFill>
                  <a:srgbClr val="7030A0"/>
                </a:solidFill>
              </a:rPr>
              <a:t>)            </a:t>
            </a:r>
            <a:r>
              <a:rPr lang="en-US" sz="1300" dirty="0">
                <a:solidFill>
                  <a:srgbClr val="00B050"/>
                </a:solidFill>
              </a:rPr>
              <a:t>       # 2 significant drivers</a:t>
            </a: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389846-F30A-9945-9B03-19CAC1A7D13B}"/>
              </a:ext>
            </a:extLst>
          </p:cNvPr>
          <p:cNvSpPr/>
          <p:nvPr/>
        </p:nvSpPr>
        <p:spPr>
          <a:xfrm>
            <a:off x="5194850" y="2692076"/>
            <a:ext cx="392264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Coefficients:</a:t>
            </a:r>
          </a:p>
          <a:p>
            <a:r>
              <a:rPr lang="en-US" sz="1200" dirty="0"/>
              <a:t>              Estimate Std. Error z value </a:t>
            </a:r>
            <a:r>
              <a:rPr lang="en-US" sz="1200" dirty="0" err="1"/>
              <a:t>Pr</a:t>
            </a:r>
            <a:r>
              <a:rPr lang="en-US" sz="1200" dirty="0"/>
              <a:t>(&gt;|z|)  </a:t>
            </a:r>
          </a:p>
          <a:p>
            <a:r>
              <a:rPr lang="en-US" sz="1200" dirty="0"/>
              <a:t>(Intercept) -220.64919  108.85070  -2.027   0.0427 *</a:t>
            </a:r>
          </a:p>
          <a:p>
            <a:r>
              <a:rPr lang="en-US" sz="1200" dirty="0"/>
              <a:t>Year           0.11039    0.05443   2.028   0.0425 *</a:t>
            </a:r>
          </a:p>
          <a:p>
            <a:r>
              <a:rPr lang="en-US" sz="1200" dirty="0"/>
              <a:t>Lag1          -0.11176    0.05908  -1.892   0.0585 .</a:t>
            </a:r>
          </a:p>
          <a:p>
            <a:r>
              <a:rPr lang="en-US" sz="1200" dirty="0"/>
              <a:t>Lag2          -0.03197    0.05663  -0.565   0.5724  </a:t>
            </a:r>
          </a:p>
          <a:p>
            <a:r>
              <a:rPr lang="en-US" sz="1200" dirty="0"/>
              <a:t>Lag3          -0.04287    0.05785  -0.741   0.4586  </a:t>
            </a:r>
          </a:p>
          <a:p>
            <a:r>
              <a:rPr lang="en-US" sz="1200" dirty="0"/>
              <a:t>Lag4          -0.03287    0.05649  -0.582   0.5606  </a:t>
            </a:r>
          </a:p>
          <a:p>
            <a:r>
              <a:rPr lang="en-US" sz="1200" dirty="0"/>
              <a:t>Lag5           0.02356    0.05576   0.423   0.6726  </a:t>
            </a:r>
          </a:p>
          <a:p>
            <a:r>
              <a:rPr lang="en-US" sz="1200" dirty="0"/>
              <a:t>Volume        -0.26654    0.21206  -1.257   0.2088  </a:t>
            </a:r>
          </a:p>
          <a:p>
            <a:r>
              <a:rPr lang="en-US" sz="1200" dirty="0"/>
              <a:t>---</a:t>
            </a:r>
          </a:p>
          <a:p>
            <a:r>
              <a:rPr lang="en-US" sz="1200" dirty="0" err="1"/>
              <a:t>Signif</a:t>
            </a:r>
            <a:r>
              <a:rPr lang="en-US" sz="1200" dirty="0"/>
              <a:t>. codes:  0 ‘***’ 0.001 ‘**’ 0.01 ‘*’ 0.05 ‘.’ 0.1 ‘ ’ 1</a:t>
            </a:r>
          </a:p>
          <a:p>
            <a:endParaRPr lang="en-US" sz="1200" dirty="0"/>
          </a:p>
          <a:p>
            <a:r>
              <a:rPr lang="en-US" sz="1200" dirty="0"/>
              <a:t>(Dispersion parameter for binomial family taken to be 1)</a:t>
            </a:r>
          </a:p>
          <a:p>
            <a:endParaRPr lang="en-US" sz="1200" dirty="0"/>
          </a:p>
          <a:p>
            <a:r>
              <a:rPr lang="en-US" sz="1200" dirty="0"/>
              <a:t>    Null deviance: 1385.0  on 999  degrees of freedom</a:t>
            </a:r>
          </a:p>
          <a:p>
            <a:r>
              <a:rPr lang="en-US" sz="1200" dirty="0"/>
              <a:t>Residual deviance: 1376.3  on 992  degrees of freedom</a:t>
            </a:r>
          </a:p>
          <a:p>
            <a:r>
              <a:rPr lang="en-US" sz="1200" dirty="0"/>
              <a:t>AIC: 1392.3</a:t>
            </a:r>
          </a:p>
          <a:p>
            <a:endParaRPr lang="en-US" sz="1200" dirty="0"/>
          </a:p>
          <a:p>
            <a:r>
              <a:rPr lang="en-US" sz="1200" dirty="0"/>
              <a:t>Number of Fisher Scoring iterations: 4</a:t>
            </a:r>
          </a:p>
        </p:txBody>
      </p:sp>
    </p:spTree>
    <p:extLst>
      <p:ext uri="{BB962C8B-B14F-4D97-AF65-F5344CB8AC3E}">
        <p14:creationId xmlns:p14="http://schemas.microsoft.com/office/powerpoint/2010/main" val="2189926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63" y="93395"/>
            <a:ext cx="7848445" cy="10287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is this model performing?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709" y="992032"/>
            <a:ext cx="4247291" cy="577257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</a:rPr>
              <a:t># Predictions on the training set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7030A0"/>
                </a:solidFill>
              </a:rPr>
              <a:t>predictTrain</a:t>
            </a:r>
            <a:r>
              <a:rPr lang="en-US" sz="1600" dirty="0">
                <a:solidFill>
                  <a:srgbClr val="7030A0"/>
                </a:solidFill>
              </a:rPr>
              <a:t> = predict(</a:t>
            </a:r>
            <a:r>
              <a:rPr lang="en-US" sz="1600" dirty="0" err="1">
                <a:solidFill>
                  <a:srgbClr val="7030A0"/>
                </a:solidFill>
              </a:rPr>
              <a:t>model_glm</a:t>
            </a:r>
            <a:r>
              <a:rPr lang="en-US" sz="1600" dirty="0">
                <a:solidFill>
                  <a:srgbClr val="7030A0"/>
                </a:solidFill>
              </a:rPr>
              <a:t>, data = train, type = "response")</a:t>
            </a:r>
          </a:p>
          <a:p>
            <a:pPr marL="0" indent="0">
              <a:buNone/>
            </a:pPr>
            <a:endParaRPr lang="en-US" sz="16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</a:rPr>
              <a:t># Confusion matrix on training data with Threshold 0.5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7030A0"/>
                </a:solidFill>
              </a:rPr>
              <a:t>table(</a:t>
            </a:r>
            <a:r>
              <a:rPr lang="en-US" sz="1600" dirty="0" err="1">
                <a:solidFill>
                  <a:srgbClr val="7030A0"/>
                </a:solidFill>
              </a:rPr>
              <a:t>train$Direction</a:t>
            </a:r>
            <a:r>
              <a:rPr lang="en-US" sz="1600" dirty="0">
                <a:solidFill>
                  <a:srgbClr val="7030A0"/>
                </a:solidFill>
              </a:rPr>
              <a:t>, </a:t>
            </a:r>
            <a:r>
              <a:rPr lang="en-US" sz="1600" dirty="0" err="1">
                <a:solidFill>
                  <a:srgbClr val="7030A0"/>
                </a:solidFill>
              </a:rPr>
              <a:t>predictTrain</a:t>
            </a:r>
            <a:r>
              <a:rPr lang="en-US" sz="1600" dirty="0">
                <a:solidFill>
                  <a:srgbClr val="7030A0"/>
                </a:solidFill>
              </a:rPr>
              <a:t> &gt;= 0.5)</a:t>
            </a:r>
          </a:p>
          <a:p>
            <a:pPr marL="0" indent="0">
              <a:buNone/>
            </a:pPr>
            <a:endParaRPr lang="en-US" sz="16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</a:rPr>
              <a:t># Changing Threshold 0.53</a:t>
            </a:r>
            <a:endParaRPr lang="en-US" sz="16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7030A0"/>
                </a:solidFill>
              </a:rPr>
              <a:t>table(</a:t>
            </a:r>
            <a:r>
              <a:rPr lang="en-US" sz="1600" dirty="0" err="1">
                <a:solidFill>
                  <a:srgbClr val="7030A0"/>
                </a:solidFill>
              </a:rPr>
              <a:t>train$Direction</a:t>
            </a:r>
            <a:r>
              <a:rPr lang="en-US" sz="1600" dirty="0">
                <a:solidFill>
                  <a:srgbClr val="7030A0"/>
                </a:solidFill>
              </a:rPr>
              <a:t>, </a:t>
            </a:r>
            <a:r>
              <a:rPr lang="en-US" sz="1600" dirty="0" err="1">
                <a:solidFill>
                  <a:srgbClr val="7030A0"/>
                </a:solidFill>
              </a:rPr>
              <a:t>predictTrain</a:t>
            </a:r>
            <a:r>
              <a:rPr lang="en-US" sz="1600" dirty="0">
                <a:solidFill>
                  <a:srgbClr val="7030A0"/>
                </a:solidFill>
              </a:rPr>
              <a:t> &gt;= 0.53)</a:t>
            </a:r>
          </a:p>
          <a:p>
            <a:pPr marL="0" indent="0">
              <a:buNone/>
            </a:pPr>
            <a:endParaRPr lang="en-US" sz="16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</a:rPr>
              <a:t>#Predictions on the test set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7030A0"/>
                </a:solidFill>
              </a:rPr>
              <a:t>predictTest</a:t>
            </a:r>
            <a:r>
              <a:rPr lang="en-US" sz="1600" dirty="0">
                <a:solidFill>
                  <a:srgbClr val="7030A0"/>
                </a:solidFill>
              </a:rPr>
              <a:t> = predict(</a:t>
            </a:r>
            <a:r>
              <a:rPr lang="en-US" sz="1600" dirty="0" err="1">
                <a:solidFill>
                  <a:srgbClr val="7030A0"/>
                </a:solidFill>
              </a:rPr>
              <a:t>model_glm</a:t>
            </a:r>
            <a:r>
              <a:rPr lang="en-US" sz="1600" dirty="0">
                <a:solidFill>
                  <a:srgbClr val="7030A0"/>
                </a:solidFill>
              </a:rPr>
              <a:t>, </a:t>
            </a:r>
            <a:r>
              <a:rPr lang="en-US" sz="1600" b="1" dirty="0" err="1">
                <a:solidFill>
                  <a:srgbClr val="7030A0"/>
                </a:solidFill>
              </a:rPr>
              <a:t>newdata</a:t>
            </a:r>
            <a:r>
              <a:rPr lang="en-US" sz="1600" b="1" dirty="0">
                <a:solidFill>
                  <a:srgbClr val="7030A0"/>
                </a:solidFill>
              </a:rPr>
              <a:t> = test</a:t>
            </a:r>
            <a:r>
              <a:rPr lang="en-US" sz="1600" dirty="0">
                <a:solidFill>
                  <a:srgbClr val="7030A0"/>
                </a:solidFill>
              </a:rPr>
              <a:t>, type = "response")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7030A0"/>
                </a:solidFill>
              </a:rPr>
              <a:t># Confusion matrix on test set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7030A0"/>
                </a:solidFill>
              </a:rPr>
              <a:t>table(</a:t>
            </a:r>
            <a:r>
              <a:rPr lang="en-US" sz="1600" dirty="0" err="1">
                <a:solidFill>
                  <a:srgbClr val="7030A0"/>
                </a:solidFill>
              </a:rPr>
              <a:t>test$Direction</a:t>
            </a:r>
            <a:r>
              <a:rPr lang="en-US" sz="1600" dirty="0">
                <a:solidFill>
                  <a:srgbClr val="7030A0"/>
                </a:solidFill>
              </a:rPr>
              <a:t>, </a:t>
            </a:r>
            <a:r>
              <a:rPr lang="en-US" sz="1600" b="1" dirty="0" err="1">
                <a:solidFill>
                  <a:srgbClr val="7030A0"/>
                </a:solidFill>
              </a:rPr>
              <a:t>predictTest</a:t>
            </a:r>
            <a:r>
              <a:rPr lang="en-US" sz="1600" dirty="0">
                <a:solidFill>
                  <a:srgbClr val="7030A0"/>
                </a:solidFill>
              </a:rPr>
              <a:t> &gt;= 0.5)</a:t>
            </a:r>
          </a:p>
          <a:p>
            <a:pPr marL="0" indent="0">
              <a:buNone/>
            </a:pPr>
            <a:endParaRPr lang="en-US" sz="16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7030A0"/>
                </a:solidFill>
              </a:rPr>
              <a:t>table(</a:t>
            </a:r>
            <a:r>
              <a:rPr lang="en-US" sz="1600" dirty="0" err="1">
                <a:solidFill>
                  <a:srgbClr val="7030A0"/>
                </a:solidFill>
              </a:rPr>
              <a:t>test$Direction</a:t>
            </a:r>
            <a:r>
              <a:rPr lang="en-US" sz="1600" dirty="0">
                <a:solidFill>
                  <a:srgbClr val="7030A0"/>
                </a:solidFill>
              </a:rPr>
              <a:t>, </a:t>
            </a:r>
            <a:r>
              <a:rPr lang="en-US" sz="1600" b="1" dirty="0" err="1">
                <a:solidFill>
                  <a:srgbClr val="7030A0"/>
                </a:solidFill>
              </a:rPr>
              <a:t>predictTest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srgbClr val="7030A0"/>
                </a:solidFill>
              </a:rPr>
              <a:t>&gt;= 0.53)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389846-F30A-9945-9B03-19CAC1A7D13B}"/>
              </a:ext>
            </a:extLst>
          </p:cNvPr>
          <p:cNvSpPr/>
          <p:nvPr/>
        </p:nvSpPr>
        <p:spPr>
          <a:xfrm>
            <a:off x="5261116" y="974440"/>
            <a:ext cx="3882884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400" dirty="0"/>
              <a:t>CONFUSSION MATRIX</a:t>
            </a:r>
          </a:p>
          <a:p>
            <a:r>
              <a:rPr lang="en-US" sz="1400" dirty="0"/>
              <a:t>           FALSE TRUE</a:t>
            </a:r>
          </a:p>
          <a:p>
            <a:r>
              <a:rPr lang="en-US" sz="1400" dirty="0"/>
              <a:t>  Down  </a:t>
            </a:r>
            <a:r>
              <a:rPr lang="en-US" sz="1400" dirty="0">
                <a:solidFill>
                  <a:srgbClr val="00B050"/>
                </a:solidFill>
              </a:rPr>
              <a:t> 151     </a:t>
            </a:r>
            <a:r>
              <a:rPr lang="en-US" sz="1400" dirty="0">
                <a:solidFill>
                  <a:srgbClr val="FF0000"/>
                </a:solidFill>
              </a:rPr>
              <a:t>331.        </a:t>
            </a:r>
            <a:r>
              <a:rPr lang="en-US" sz="1400" dirty="0"/>
              <a:t>482</a:t>
            </a:r>
          </a:p>
          <a:p>
            <a:r>
              <a:rPr lang="en-US" sz="1400" dirty="0"/>
              <a:t>  Up      </a:t>
            </a:r>
            <a:r>
              <a:rPr lang="en-US" sz="1400" dirty="0">
                <a:solidFill>
                  <a:srgbClr val="FF0000"/>
                </a:solidFill>
              </a:rPr>
              <a:t> 151      </a:t>
            </a:r>
            <a:r>
              <a:rPr lang="en-US" sz="1400" dirty="0">
                <a:solidFill>
                  <a:srgbClr val="00B050"/>
                </a:solidFill>
              </a:rPr>
              <a:t>367.       </a:t>
            </a:r>
            <a:r>
              <a:rPr lang="en-US" sz="1400" dirty="0"/>
              <a:t>518</a:t>
            </a:r>
          </a:p>
          <a:p>
            <a:r>
              <a:rPr lang="en-US" sz="1400" dirty="0"/>
              <a:t>              302.     698.      1000</a:t>
            </a:r>
          </a:p>
          <a:p>
            <a:r>
              <a:rPr lang="en-US" sz="1400" dirty="0"/>
              <a:t>(151+367)/1000 = 51.8% Same as with no model</a:t>
            </a:r>
          </a:p>
          <a:p>
            <a:endParaRPr lang="en-US" sz="1400" dirty="0"/>
          </a:p>
          <a:p>
            <a:r>
              <a:rPr lang="en-US" sz="1400" dirty="0"/>
              <a:t>          FALSE TRUE</a:t>
            </a:r>
          </a:p>
          <a:p>
            <a:r>
              <a:rPr lang="en-US" sz="1400" dirty="0"/>
              <a:t>  Down   291    191.       482</a:t>
            </a:r>
          </a:p>
          <a:p>
            <a:r>
              <a:rPr lang="en-US" sz="1400" dirty="0"/>
              <a:t>  Up       263     255.      518</a:t>
            </a:r>
          </a:p>
          <a:p>
            <a:r>
              <a:rPr lang="en-US" sz="1400" dirty="0"/>
              <a:t>              554.    346.    1000</a:t>
            </a:r>
          </a:p>
          <a:p>
            <a:r>
              <a:rPr lang="en-US" sz="1400" dirty="0"/>
              <a:t>(291+251)/1000 = 54.6% Improved model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  </a:t>
            </a:r>
          </a:p>
          <a:p>
            <a:r>
              <a:rPr lang="en-US" sz="1400" dirty="0"/>
              <a:t>           FALSE TRUE</a:t>
            </a:r>
          </a:p>
          <a:p>
            <a:r>
              <a:rPr lang="en-US" sz="1400" dirty="0"/>
              <a:t>  Down    37      83</a:t>
            </a:r>
          </a:p>
          <a:p>
            <a:r>
              <a:rPr lang="en-US" sz="1400" dirty="0"/>
              <a:t>  Up        36       94</a:t>
            </a:r>
          </a:p>
          <a:p>
            <a:r>
              <a:rPr lang="en-US" sz="1400" dirty="0"/>
              <a:t>&gt; (37+94)/250.          #Accuracy - 52.4%</a:t>
            </a:r>
          </a:p>
          <a:p>
            <a:endParaRPr lang="en-US" sz="1400" dirty="0"/>
          </a:p>
          <a:p>
            <a:r>
              <a:rPr lang="en-US" sz="1400" dirty="0"/>
              <a:t>      </a:t>
            </a:r>
          </a:p>
          <a:p>
            <a:r>
              <a:rPr lang="en-US" sz="1400" dirty="0"/>
              <a:t>         FALSE TRUE</a:t>
            </a:r>
          </a:p>
          <a:p>
            <a:r>
              <a:rPr lang="en-US" sz="1400" dirty="0"/>
              <a:t>  Down    69      51</a:t>
            </a:r>
          </a:p>
          <a:p>
            <a:r>
              <a:rPr lang="en-US" sz="1400" dirty="0"/>
              <a:t>  Up         53     77</a:t>
            </a:r>
          </a:p>
          <a:p>
            <a:r>
              <a:rPr lang="en-US" sz="1400" dirty="0"/>
              <a:t>&gt; (69+77)/250.          #Accuracy - 58.4%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1622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5116B90-4412-4D8C-8759-3CBE494F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90479"/>
            <a:ext cx="7543800" cy="694192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Planning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593E65-234B-464D-8CDE-9702ECCF7B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991533"/>
              </p:ext>
            </p:extLst>
          </p:nvPr>
        </p:nvGraphicFramePr>
        <p:xfrm>
          <a:off x="417689" y="1113287"/>
          <a:ext cx="8319912" cy="55258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9832">
                  <a:extLst>
                    <a:ext uri="{9D8B030D-6E8A-4147-A177-3AD203B41FA5}">
                      <a16:colId xmlns:a16="http://schemas.microsoft.com/office/drawing/2014/main" val="1891450742"/>
                    </a:ext>
                  </a:extLst>
                </a:gridCol>
                <a:gridCol w="929679">
                  <a:extLst>
                    <a:ext uri="{9D8B030D-6E8A-4147-A177-3AD203B41FA5}">
                      <a16:colId xmlns:a16="http://schemas.microsoft.com/office/drawing/2014/main" val="38775591"/>
                    </a:ext>
                  </a:extLst>
                </a:gridCol>
                <a:gridCol w="4222044">
                  <a:extLst>
                    <a:ext uri="{9D8B030D-6E8A-4147-A177-3AD203B41FA5}">
                      <a16:colId xmlns:a16="http://schemas.microsoft.com/office/drawing/2014/main" val="518451049"/>
                    </a:ext>
                  </a:extLst>
                </a:gridCol>
                <a:gridCol w="2269067">
                  <a:extLst>
                    <a:ext uri="{9D8B030D-6E8A-4147-A177-3AD203B41FA5}">
                      <a16:colId xmlns:a16="http://schemas.microsoft.com/office/drawing/2014/main" val="3094159817"/>
                    </a:ext>
                  </a:extLst>
                </a:gridCol>
                <a:gridCol w="519290">
                  <a:extLst>
                    <a:ext uri="{9D8B030D-6E8A-4147-A177-3AD203B41FA5}">
                      <a16:colId xmlns:a16="http://schemas.microsoft.com/office/drawing/2014/main" val="2956933963"/>
                    </a:ext>
                  </a:extLst>
                </a:gridCol>
              </a:tblGrid>
              <a:tr h="141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Topic </a:t>
                      </a:r>
                      <a:endParaRPr lang="en-US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Assignments</a:t>
                      </a:r>
                      <a:endParaRPr lang="en-US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+mj-lt"/>
                        </a:rPr>
                        <a:t>Wg</a:t>
                      </a:r>
                      <a:endParaRPr lang="en-US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ctr"/>
                </a:tc>
                <a:extLst>
                  <a:ext uri="{0D108BD9-81ED-4DB2-BD59-A6C34878D82A}">
                    <a16:rowId xmlns:a16="http://schemas.microsoft.com/office/drawing/2014/main" val="1745906405"/>
                  </a:ext>
                </a:extLst>
              </a:tr>
              <a:tr h="28191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9/01/21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Introduction, Visualizations  &amp; Exploratory Data Analysis - Chapter</a:t>
                      </a:r>
                      <a:r>
                        <a:rPr lang="en-US" sz="1400" b="0" baseline="0" dirty="0">
                          <a:effectLst/>
                          <a:latin typeface="+mn-lt"/>
                        </a:rPr>
                        <a:t> 1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2334705323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9/15/21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Int</a:t>
                      </a: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roduction to  R 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935628294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3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9/22/21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Statistical Experiments</a:t>
                      </a:r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Homework #1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4199240085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4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9/29/21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Regression </a:t>
                      </a:r>
                      <a:r>
                        <a:rPr lang="mr-IN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–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Chapter 2 and 3     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Homework #2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899884739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5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10/06/21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Inference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4051322337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6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10/13/21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latin typeface="+mn-lt"/>
                        </a:rPr>
                        <a:t>Models Review                    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400" b="1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1964258406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10/20/21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Midterm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Exam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Midterm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20%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2129277042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7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10/27/21</a:t>
                      </a:r>
                      <a:endParaRPr lang="en-US" sz="1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Classification Models – Chapter 4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Project #1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</a:t>
                      </a: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55268224"/>
                  </a:ext>
                </a:extLst>
              </a:tr>
              <a:tr h="23765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8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11/03/21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Tableau for Project 2 &amp; Cross Validation Chapter 5                  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2802871404"/>
                  </a:ext>
                </a:extLst>
              </a:tr>
              <a:tr h="429142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9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11/10/21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Bayesian Models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Advance Classification  Models - Chapter 9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Homework #3 Classification Models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5% </a:t>
                      </a: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2298090164"/>
                  </a:ext>
                </a:extLst>
              </a:tr>
              <a:tr h="28191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11/17/21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Support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Vector Machines - Chapter 9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Homework #4 - Bayesian Models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3525027299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Thanksgiving</a:t>
                      </a:r>
                      <a:r>
                        <a:rPr lang="en-US" sz="1400" baseline="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Recess</a:t>
                      </a:r>
                      <a:endParaRPr lang="en-US" sz="1400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982648810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11/29/21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Review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of Machine Learning Models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12/01/21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Clustering</a:t>
                      </a:r>
                      <a:r>
                        <a:rPr lang="en-US" sz="1400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- Chapter 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Homework #5 ML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2809188576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13</a:t>
                      </a: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12/06/21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Project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Discussion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latin typeface="+mn-lt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+mn-lt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288882835"/>
                  </a:ext>
                </a:extLst>
              </a:tr>
              <a:tr h="576368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14</a:t>
                      </a: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12/08/21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Final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Exam Preparation  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Project #2-Tableau, Data manipulation, visualizations, comparisons and modeling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</a:t>
                      </a: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1210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latin typeface="+mn-lt"/>
                      </a:endParaRPr>
                    </a:p>
                  </a:txBody>
                  <a:tcPr marL="61628" marR="616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12/15/21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Final Exam</a:t>
                      </a: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Final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25%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28" marR="61628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493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74" y="3096628"/>
            <a:ext cx="8397667" cy="209268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1. Use GLM to find the best model for “type”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2. Check how the models are performing on the testing data set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710" y="1065649"/>
            <a:ext cx="3965068" cy="1028701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7030A0"/>
                </a:solidFill>
              </a:rPr>
              <a:t>library(MASS)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7030A0"/>
                </a:solidFill>
              </a:rPr>
              <a:t>?</a:t>
            </a:r>
            <a:r>
              <a:rPr lang="en-US" sz="1600" dirty="0" err="1">
                <a:solidFill>
                  <a:srgbClr val="7030A0"/>
                </a:solidFill>
              </a:rPr>
              <a:t>Pima.te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415496-D68B-CE44-970B-023915D15D9C}"/>
              </a:ext>
            </a:extLst>
          </p:cNvPr>
          <p:cNvSpPr txBox="1">
            <a:spLocks/>
          </p:cNvSpPr>
          <p:nvPr/>
        </p:nvSpPr>
        <p:spPr>
          <a:xfrm>
            <a:off x="500674" y="360305"/>
            <a:ext cx="7848445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Homework # 3 Classification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3325875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90" y="381022"/>
            <a:ext cx="8188472" cy="157534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Classification Models for more than 2 response</a:t>
            </a:r>
            <a:endParaRPr lang="en-US" sz="2400" dirty="0">
              <a:solidFill>
                <a:srgbClr val="66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722" y="4256913"/>
            <a:ext cx="8188472" cy="1338670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50" dirty="0">
                <a:solidFill>
                  <a:srgbClr val="660066"/>
                </a:solidFill>
              </a:rPr>
              <a:t>P(</a:t>
            </a:r>
            <a:r>
              <a:rPr lang="mr-IN" sz="2250" dirty="0">
                <a:solidFill>
                  <a:srgbClr val="660066"/>
                </a:solidFill>
              </a:rPr>
              <a:t>Y</a:t>
            </a:r>
            <a:r>
              <a:rPr lang="en-US" sz="2250" dirty="0">
                <a:solidFill>
                  <a:srgbClr val="660066"/>
                </a:solidFill>
              </a:rPr>
              <a:t>=Response 1|</a:t>
            </a:r>
            <a:r>
              <a:rPr lang="en-US" sz="2250" dirty="0">
                <a:solidFill>
                  <a:srgbClr val="008000"/>
                </a:solidFill>
              </a:rPr>
              <a:t>x</a:t>
            </a:r>
            <a:r>
              <a:rPr lang="en-US" sz="2250" dirty="0">
                <a:solidFill>
                  <a:srgbClr val="660066"/>
                </a:solidFill>
              </a:rPr>
              <a:t>)</a:t>
            </a:r>
            <a:r>
              <a:rPr lang="mr-IN" sz="2250" dirty="0"/>
              <a:t> =</a:t>
            </a:r>
            <a:r>
              <a:rPr lang="en-US" sz="2250" dirty="0"/>
              <a:t> </a:t>
            </a:r>
            <a:r>
              <a:rPr lang="mr-IN" sz="2250" dirty="0"/>
              <a:t>f(</a:t>
            </a:r>
            <a:r>
              <a:rPr lang="mr-IN" sz="2250" dirty="0">
                <a:solidFill>
                  <a:srgbClr val="008000"/>
                </a:solidFill>
              </a:rPr>
              <a:t>X</a:t>
            </a:r>
            <a:r>
              <a:rPr lang="mr-IN" sz="2250" dirty="0"/>
              <a:t>)+</a:t>
            </a:r>
            <a:r>
              <a:rPr lang="mr-IN" sz="2250" dirty="0">
                <a:solidFill>
                  <a:srgbClr val="FF0000"/>
                </a:solidFill>
              </a:rPr>
              <a:t>ε</a:t>
            </a:r>
            <a:r>
              <a:rPr lang="en-US" sz="2250" dirty="0">
                <a:solidFill>
                  <a:srgbClr val="FF0000"/>
                </a:solidFill>
              </a:rPr>
              <a:t> 	</a:t>
            </a:r>
            <a:endParaRPr lang="en-US" sz="2250" dirty="0"/>
          </a:p>
          <a:p>
            <a:pPr marL="0" indent="0">
              <a:buNone/>
            </a:pPr>
            <a:r>
              <a:rPr lang="en-US" sz="2250" dirty="0">
                <a:solidFill>
                  <a:srgbClr val="660066"/>
                </a:solidFill>
              </a:rPr>
              <a:t>P(</a:t>
            </a:r>
            <a:r>
              <a:rPr lang="mr-IN" sz="2250" dirty="0">
                <a:solidFill>
                  <a:srgbClr val="660066"/>
                </a:solidFill>
              </a:rPr>
              <a:t>Y</a:t>
            </a:r>
            <a:r>
              <a:rPr lang="en-US" sz="2250" dirty="0">
                <a:solidFill>
                  <a:srgbClr val="660066"/>
                </a:solidFill>
              </a:rPr>
              <a:t>=Response 2|</a:t>
            </a:r>
            <a:r>
              <a:rPr lang="en-US" sz="2250" dirty="0">
                <a:solidFill>
                  <a:srgbClr val="008000"/>
                </a:solidFill>
              </a:rPr>
              <a:t>x</a:t>
            </a:r>
            <a:r>
              <a:rPr lang="en-US" sz="2250" dirty="0">
                <a:solidFill>
                  <a:srgbClr val="660066"/>
                </a:solidFill>
              </a:rPr>
              <a:t>)</a:t>
            </a:r>
            <a:r>
              <a:rPr lang="mr-IN" sz="2250" dirty="0"/>
              <a:t> =</a:t>
            </a:r>
            <a:r>
              <a:rPr lang="en-US" sz="2250" dirty="0"/>
              <a:t> </a:t>
            </a:r>
            <a:r>
              <a:rPr lang="mr-IN" sz="2250" dirty="0"/>
              <a:t>f(</a:t>
            </a:r>
            <a:r>
              <a:rPr lang="mr-IN" sz="2250" dirty="0">
                <a:solidFill>
                  <a:srgbClr val="008000"/>
                </a:solidFill>
              </a:rPr>
              <a:t>X</a:t>
            </a:r>
            <a:r>
              <a:rPr lang="mr-IN" sz="2250" dirty="0"/>
              <a:t>)+</a:t>
            </a:r>
            <a:r>
              <a:rPr lang="mr-IN" sz="2250" dirty="0">
                <a:solidFill>
                  <a:srgbClr val="FF0000"/>
                </a:solidFill>
              </a:rPr>
              <a:t>ε</a:t>
            </a:r>
            <a:r>
              <a:rPr lang="en-US" sz="2250" dirty="0">
                <a:solidFill>
                  <a:srgbClr val="FF0000"/>
                </a:solidFill>
              </a:rPr>
              <a:t> </a:t>
            </a:r>
            <a:r>
              <a:rPr lang="en-US" sz="2250" dirty="0"/>
              <a:t> </a:t>
            </a:r>
          </a:p>
          <a:p>
            <a:pPr marL="0" indent="0">
              <a:buNone/>
            </a:pPr>
            <a:r>
              <a:rPr lang="en-US" sz="2250" dirty="0">
                <a:solidFill>
                  <a:srgbClr val="660066"/>
                </a:solidFill>
              </a:rPr>
              <a:t>P(</a:t>
            </a:r>
            <a:r>
              <a:rPr lang="mr-IN" sz="2250" dirty="0">
                <a:solidFill>
                  <a:srgbClr val="660066"/>
                </a:solidFill>
              </a:rPr>
              <a:t>Y</a:t>
            </a:r>
            <a:r>
              <a:rPr lang="en-US" sz="2250" dirty="0">
                <a:solidFill>
                  <a:srgbClr val="660066"/>
                </a:solidFill>
              </a:rPr>
              <a:t>=Response 3|</a:t>
            </a:r>
            <a:r>
              <a:rPr lang="en-US" sz="2250" dirty="0">
                <a:solidFill>
                  <a:srgbClr val="008000"/>
                </a:solidFill>
              </a:rPr>
              <a:t>x</a:t>
            </a:r>
            <a:r>
              <a:rPr lang="en-US" sz="2250" dirty="0">
                <a:solidFill>
                  <a:srgbClr val="660066"/>
                </a:solidFill>
              </a:rPr>
              <a:t>)</a:t>
            </a:r>
            <a:r>
              <a:rPr lang="mr-IN" sz="2250" dirty="0"/>
              <a:t> =</a:t>
            </a:r>
            <a:r>
              <a:rPr lang="en-US" sz="2250" dirty="0"/>
              <a:t> 1 -</a:t>
            </a:r>
            <a:r>
              <a:rPr lang="en-US" sz="2250" dirty="0">
                <a:solidFill>
                  <a:srgbClr val="660066"/>
                </a:solidFill>
              </a:rPr>
              <a:t>P(</a:t>
            </a:r>
            <a:r>
              <a:rPr lang="mr-IN" sz="2250" dirty="0">
                <a:solidFill>
                  <a:srgbClr val="660066"/>
                </a:solidFill>
              </a:rPr>
              <a:t>Y</a:t>
            </a:r>
            <a:r>
              <a:rPr lang="en-US" sz="2250" dirty="0">
                <a:solidFill>
                  <a:srgbClr val="660066"/>
                </a:solidFill>
              </a:rPr>
              <a:t>=Response 1|</a:t>
            </a:r>
            <a:r>
              <a:rPr lang="en-US" sz="2250" dirty="0">
                <a:solidFill>
                  <a:srgbClr val="008000"/>
                </a:solidFill>
              </a:rPr>
              <a:t>x</a:t>
            </a:r>
            <a:r>
              <a:rPr lang="en-US" sz="2250" dirty="0">
                <a:solidFill>
                  <a:srgbClr val="660066"/>
                </a:solidFill>
              </a:rPr>
              <a:t>)</a:t>
            </a:r>
            <a:r>
              <a:rPr lang="mr-IN" sz="2250" dirty="0"/>
              <a:t> </a:t>
            </a:r>
            <a:r>
              <a:rPr lang="en-US" sz="2250" dirty="0"/>
              <a:t>- </a:t>
            </a:r>
            <a:r>
              <a:rPr lang="en-US" sz="2250" dirty="0">
                <a:solidFill>
                  <a:srgbClr val="660066"/>
                </a:solidFill>
              </a:rPr>
              <a:t>P(</a:t>
            </a:r>
            <a:r>
              <a:rPr lang="mr-IN" sz="2250" dirty="0">
                <a:solidFill>
                  <a:srgbClr val="660066"/>
                </a:solidFill>
              </a:rPr>
              <a:t>Y</a:t>
            </a:r>
            <a:r>
              <a:rPr lang="en-US" sz="2250" dirty="0">
                <a:solidFill>
                  <a:srgbClr val="660066"/>
                </a:solidFill>
              </a:rPr>
              <a:t>=Response 2|</a:t>
            </a:r>
            <a:r>
              <a:rPr lang="en-US" sz="2250" dirty="0">
                <a:solidFill>
                  <a:srgbClr val="008000"/>
                </a:solidFill>
              </a:rPr>
              <a:t>x</a:t>
            </a:r>
            <a:r>
              <a:rPr lang="en-US" sz="2250" dirty="0">
                <a:solidFill>
                  <a:srgbClr val="660066"/>
                </a:solidFill>
              </a:rPr>
              <a:t>)</a:t>
            </a:r>
            <a:endParaRPr lang="en-US" sz="1500" dirty="0"/>
          </a:p>
          <a:p>
            <a:pPr marL="0" indent="0">
              <a:buNone/>
            </a:pPr>
            <a:r>
              <a:rPr lang="en-US" sz="1500" dirty="0"/>
              <a:t>    </a:t>
            </a:r>
            <a:endParaRPr lang="en-US" sz="1650" dirty="0"/>
          </a:p>
          <a:p>
            <a:pPr marL="0" indent="0">
              <a:spcBef>
                <a:spcPts val="0"/>
              </a:spcBef>
              <a:buNone/>
            </a:pPr>
            <a:endParaRPr lang="en-US" sz="1650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spcBef>
                <a:spcPts val="0"/>
              </a:spcBef>
              <a:buNone/>
            </a:pPr>
            <a:endParaRPr lang="mr-IN" sz="3000" dirty="0"/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EB1E81-1321-0A40-9244-BFB2E2DD4037}"/>
              </a:ext>
            </a:extLst>
          </p:cNvPr>
          <p:cNvSpPr txBox="1">
            <a:spLocks/>
          </p:cNvSpPr>
          <p:nvPr/>
        </p:nvSpPr>
        <p:spPr>
          <a:xfrm>
            <a:off x="587037" y="1853653"/>
            <a:ext cx="7630505" cy="2049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dependent variable is categorical</a:t>
            </a:r>
            <a:br>
              <a:rPr lang="en-US" sz="2700" dirty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dirty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Ex: Y = Response 1 if “Severe Medical condition” </a:t>
            </a:r>
            <a:br>
              <a:rPr lang="en-US" sz="2700" dirty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dirty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Response 2  if “Moderate Medical Condition”</a:t>
            </a:r>
            <a:br>
              <a:rPr lang="en-US" sz="2700" dirty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dirty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Response 3  if “No Medical Condition” </a:t>
            </a:r>
          </a:p>
        </p:txBody>
      </p:sp>
    </p:spTree>
    <p:extLst>
      <p:ext uri="{BB962C8B-B14F-4D97-AF65-F5344CB8AC3E}">
        <p14:creationId xmlns:p14="http://schemas.microsoft.com/office/powerpoint/2010/main" val="4085234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94" y="576134"/>
            <a:ext cx="8435443" cy="54745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Models to use for Classification Models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>
              <a:solidFill>
                <a:srgbClr val="66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993" y="5444763"/>
            <a:ext cx="1247258" cy="698660"/>
          </a:xfrm>
          <a:ln>
            <a:noFill/>
          </a:ln>
        </p:spPr>
        <p:txBody>
          <a:bodyPr>
            <a:normAutofit fontScale="3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endParaRPr lang="en-US" sz="1650" dirty="0"/>
          </a:p>
          <a:p>
            <a:pPr marL="0" indent="0">
              <a:buNone/>
            </a:pPr>
            <a:r>
              <a:rPr lang="en-US" sz="3000" dirty="0"/>
              <a:t>  </a:t>
            </a:r>
            <a:r>
              <a:rPr lang="en-US" sz="2550" dirty="0"/>
              <a:t>(4.19)</a:t>
            </a:r>
          </a:p>
          <a:p>
            <a:pPr marL="0" indent="0">
              <a:buNone/>
            </a:pPr>
            <a:endParaRPr lang="en-US" sz="2550" dirty="0"/>
          </a:p>
          <a:p>
            <a:pPr marL="0" indent="0">
              <a:buNone/>
            </a:pPr>
            <a:endParaRPr lang="en-US" sz="2550" dirty="0"/>
          </a:p>
          <a:p>
            <a:pPr marL="0" indent="0">
              <a:buNone/>
            </a:pPr>
            <a:r>
              <a:rPr lang="en-US" sz="2550" dirty="0"/>
              <a:t>(4.23)</a:t>
            </a:r>
          </a:p>
          <a:p>
            <a:pPr marL="0" indent="0">
              <a:buNone/>
            </a:pPr>
            <a:endParaRPr lang="mr-IN" sz="2550" dirty="0"/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mr-IN" sz="3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 txBox="1">
            <a:spLocks/>
          </p:cNvSpPr>
          <p:nvPr/>
        </p:nvSpPr>
        <p:spPr>
          <a:xfrm>
            <a:off x="350022" y="5004905"/>
            <a:ext cx="8534094" cy="72950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25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564413"/>
              </p:ext>
            </p:extLst>
          </p:nvPr>
        </p:nvGraphicFramePr>
        <p:xfrm>
          <a:off x="350022" y="1369848"/>
          <a:ext cx="8476681" cy="376550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60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0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36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78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Number of categories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Linear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Assumptions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214">
                <a:tc>
                  <a:txBody>
                    <a:bodyPr/>
                    <a:lstStyle/>
                    <a:p>
                      <a:r>
                        <a:rPr lang="en-US" sz="1200" dirty="0"/>
                        <a:t>Logistic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Using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dirty="0"/>
                        <a:t> the</a:t>
                      </a:r>
                      <a:r>
                        <a:rPr lang="en-US" sz="1200" baseline="0" dirty="0"/>
                        <a:t> l</a:t>
                      </a:r>
                      <a:r>
                        <a:rPr lang="en-US" sz="1200" dirty="0"/>
                        <a:t>ogistic function</a:t>
                      </a:r>
                    </a:p>
                    <a:p>
                      <a:pPr algn="l"/>
                      <a:r>
                        <a:rPr lang="en-US" sz="1200" dirty="0"/>
                        <a:t> as the model form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6248">
                <a:tc>
                  <a:txBody>
                    <a:bodyPr/>
                    <a:lstStyle/>
                    <a:p>
                      <a:r>
                        <a:rPr lang="en-US" sz="1200" dirty="0"/>
                        <a:t>Linear Discriminant</a:t>
                      </a:r>
                      <a:r>
                        <a:rPr lang="en-US" sz="1200" baseline="0" dirty="0"/>
                        <a:t> Analysis (LDA)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 or more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LDA assumes that the observations within each class are drawn from a multivariate Gaussian distribution with a class- specific mean vector and a covariance</a:t>
                      </a:r>
                      <a:r>
                        <a:rPr lang="en-US" sz="12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matrix that is common to all K classes. An observation x will be assigned to the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en-US" sz="1200" kern="1200" baseline="30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class that maximizes equation (4.19)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109">
                <a:tc>
                  <a:txBody>
                    <a:bodyPr/>
                    <a:lstStyle/>
                    <a:p>
                      <a:r>
                        <a:rPr lang="en-US" sz="1200" dirty="0"/>
                        <a:t>Quadratic Discriminant Analysis (QDA)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 or more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QDA) assumes a Gaussian distribution.</a:t>
                      </a:r>
                      <a:r>
                        <a:rPr lang="en-US" sz="12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However,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each class has its own covariance matrix. Under this assumption, the Bayes classifier assigns an observation X = x to the class for which  equation (4.23) is the largest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059">
                <a:tc>
                  <a:txBody>
                    <a:bodyPr/>
                    <a:lstStyle/>
                    <a:p>
                      <a:r>
                        <a:rPr lang="en-US" sz="1200" dirty="0"/>
                        <a:t>K-Nearest Neighbor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483" y="2054743"/>
            <a:ext cx="1199211" cy="4385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04" y="5359154"/>
            <a:ext cx="3170153" cy="560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36" y="5923885"/>
            <a:ext cx="4394853" cy="6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01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863"/>
            <a:ext cx="8229600" cy="990600"/>
          </a:xfrm>
        </p:spPr>
        <p:txBody>
          <a:bodyPr anchor="ctr">
            <a:normAutofit/>
          </a:bodyPr>
          <a:lstStyle/>
          <a:p>
            <a:r>
              <a:rPr lang="en-US" dirty="0"/>
              <a:t>Tableau assignment for next week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198BC-713A-544B-83D8-A0F9EBD58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70" y="1058641"/>
            <a:ext cx="9155570" cy="5790898"/>
          </a:xfrm>
          <a:prstGeom prst="rect">
            <a:avLst/>
          </a:prstGeom>
          <a:noFill/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02AEBBD3-044A-BA44-AC02-417C93334BE2}"/>
              </a:ext>
            </a:extLst>
          </p:cNvPr>
          <p:cNvSpPr/>
          <p:nvPr/>
        </p:nvSpPr>
        <p:spPr>
          <a:xfrm rot="5400000">
            <a:off x="3529347" y="1336073"/>
            <a:ext cx="484632" cy="1426337"/>
          </a:xfrm>
          <a:prstGeom prst="downArrow">
            <a:avLst/>
          </a:prstGeom>
          <a:solidFill>
            <a:schemeClr val="tx2"/>
          </a:solidFill>
          <a:ln w="26424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0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381330"/>
            <a:ext cx="8223249" cy="13716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Review: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1300570"/>
            <a:ext cx="7543800" cy="517610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Homework # 2 Review</a:t>
            </a:r>
            <a:endParaRPr lang="en-US" sz="16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7220" lvl="1" indent="-342900">
              <a:buAutoNum type="arabicPeriod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Gauravkumar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Vishwakarma</a:t>
            </a:r>
          </a:p>
          <a:p>
            <a:pPr marL="617220" lvl="1" indent="-342900">
              <a:buAutoNum type="arabicPeriod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Niyati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Aggarwal </a:t>
            </a:r>
          </a:p>
          <a:p>
            <a:pPr marL="617220" lvl="1" indent="-342900">
              <a:buAutoNum type="arabicPeriod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Zida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Wang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Linear Regression Summary</a:t>
            </a:r>
          </a:p>
          <a:p>
            <a:pPr marL="617220" lvl="1" indent="-342900">
              <a:buAutoNum type="arabicPeriod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Haoyu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Wang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94AB5-0829-BA4D-BC75-81C33D999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3837"/>
            <a:ext cx="9144000" cy="5450326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EA4677AC-C28B-A047-9D10-D5C430BC16E5}"/>
              </a:ext>
            </a:extLst>
          </p:cNvPr>
          <p:cNvSpPr/>
          <p:nvPr/>
        </p:nvSpPr>
        <p:spPr>
          <a:xfrm rot="5400000">
            <a:off x="2829436" y="3364476"/>
            <a:ext cx="484632" cy="1426337"/>
          </a:xfrm>
          <a:prstGeom prst="downArrow">
            <a:avLst/>
          </a:prstGeom>
          <a:solidFill>
            <a:schemeClr val="tx2"/>
          </a:solidFill>
          <a:ln w="26424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37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1300570"/>
            <a:ext cx="7543800" cy="517610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Homework # 2 Review</a:t>
            </a:r>
            <a:endParaRPr lang="en-US" sz="16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7220" lvl="1" indent="-342900">
              <a:buAutoNum type="arabicPeriod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Gauravkumar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Vishwakarma</a:t>
            </a:r>
          </a:p>
          <a:p>
            <a:pPr marL="617220" lvl="1" indent="-342900">
              <a:buAutoNum type="arabicPeriod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Niyati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Aggarwal </a:t>
            </a:r>
          </a:p>
          <a:p>
            <a:pPr marL="617220" lvl="1" indent="-342900">
              <a:buAutoNum type="arabicPeriod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Zida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Wang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Linear Regression Summary</a:t>
            </a:r>
          </a:p>
          <a:p>
            <a:pPr marL="617220" lvl="1" indent="-342900">
              <a:buAutoNum type="arabicPeriod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Haoyu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Wang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B45D5-06B8-3C48-BFC3-9452C0626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32" y="573375"/>
            <a:ext cx="9144000" cy="4869422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A23F7E48-B8C1-394F-A54B-E38E7F4EB36E}"/>
              </a:ext>
            </a:extLst>
          </p:cNvPr>
          <p:cNvSpPr/>
          <p:nvPr/>
        </p:nvSpPr>
        <p:spPr>
          <a:xfrm rot="5400000">
            <a:off x="1598946" y="4601946"/>
            <a:ext cx="484632" cy="1426337"/>
          </a:xfrm>
          <a:prstGeom prst="downArrow">
            <a:avLst/>
          </a:prstGeom>
          <a:solidFill>
            <a:schemeClr val="tx2"/>
          </a:solidFill>
          <a:ln w="26424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49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4B6579-1A5F-7F4F-8729-86506D8D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5354"/>
            <a:ext cx="8229600" cy="990600"/>
          </a:xfrm>
        </p:spPr>
        <p:txBody>
          <a:bodyPr/>
          <a:lstStyle/>
          <a:p>
            <a:r>
              <a:rPr lang="en-US" dirty="0"/>
              <a:t>To Do: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609D0C-11E0-FF48-8D7D-17C85569E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0" y="1083732"/>
            <a:ext cx="6283507" cy="5774267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17A565D7-389B-A44B-9FDB-E7EC208D7D09}"/>
              </a:ext>
            </a:extLst>
          </p:cNvPr>
          <p:cNvSpPr/>
          <p:nvPr/>
        </p:nvSpPr>
        <p:spPr>
          <a:xfrm rot="5400000">
            <a:off x="6793440" y="2958148"/>
            <a:ext cx="484632" cy="1426337"/>
          </a:xfrm>
          <a:prstGeom prst="downArrow">
            <a:avLst/>
          </a:prstGeom>
          <a:solidFill>
            <a:schemeClr val="tx2"/>
          </a:solidFill>
          <a:ln w="26424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8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20082"/>
            <a:ext cx="8223249" cy="109751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Tableau Practice: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8" y="939322"/>
            <a:ext cx="4659161" cy="5743700"/>
          </a:xfrm>
        </p:spPr>
        <p:txBody>
          <a:bodyPr>
            <a:normAutofit fontScale="77500" lnSpcReduction="20000"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1 - Connecting the Data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by exploring “Orders sheet”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“Returns”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Save as [executive Overview]</a:t>
            </a: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2 – The workshop Area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Location and Product Category Hierarchy</a:t>
            </a:r>
            <a:endParaRPr lang="en-US" sz="17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3 – Map Profit Ratio by Geography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Rename the sheet as Profit Ratio by Geography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 Profit Ratio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Visualize Profit ratio by state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 Colors 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 by Region</a:t>
            </a:r>
            <a:endParaRPr lang="en-US" sz="17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4 – Sales by category, Sales by Segment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Plot Sales by Month-Year with an Area Plot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Profitable and unprofitable orders by color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 by categories 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 by date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 your work and switch categories by segments</a:t>
            </a:r>
            <a:endParaRPr lang="en-US" sz="17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5– Text Tables - Key Performance Indicators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 Profit per order and Sales per costumer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the table on the right</a:t>
            </a:r>
            <a:endParaRPr lang="en-US" sz="17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6– Bar Chart: Profit Ratio by city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a bar chart of Profit by city, sort it and add labels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 the tooltip of Profit Ratio by Geography to show cities</a:t>
            </a:r>
            <a:endParaRPr lang="en-US" sz="17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Helper 7– Building a Dashboard</a:t>
            </a:r>
          </a:p>
          <a:p>
            <a:pPr marL="617220" lvl="1" indent="-342900">
              <a:buAutoNum type="arabicPeriod"/>
            </a:pPr>
            <a:r>
              <a:rPr lang="en-US" sz="17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all sheets on a dashboard</a:t>
            </a:r>
          </a:p>
          <a:p>
            <a:pPr marL="617220" lvl="1" indent="-342900">
              <a:buAutoNum type="arabicPeriod"/>
            </a:pPr>
            <a:endParaRPr lang="en-US" sz="16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93EAA-4F12-174A-8CB2-2104EBFB4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059" y="1298224"/>
            <a:ext cx="4141939" cy="1546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37740A-1A73-364E-97D5-40C730341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267" y="2870477"/>
            <a:ext cx="4131732" cy="1962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591098-EFC4-6C47-B1FF-49215C8BF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750" y="4831649"/>
            <a:ext cx="4032250" cy="204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05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86E-2C2C-4AE4-B6B7-BEC7D5C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9416"/>
            <a:ext cx="8229600" cy="990600"/>
          </a:xfrm>
        </p:spPr>
        <p:txBody>
          <a:bodyPr anchor="ctr">
            <a:normAutofit/>
          </a:bodyPr>
          <a:lstStyle/>
          <a:p>
            <a:r>
              <a:rPr lang="en-US" dirty="0"/>
              <a:t>Midterm 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F58-AC2F-4524-A6EF-2C93D17F9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5432156" cy="4718304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274320" lvl="1" indent="0">
              <a:buNone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8F6C8-70CE-2748-A78C-AC3E9138A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74" y="3270704"/>
            <a:ext cx="6497654" cy="3053896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C6E2D1-F357-5249-817F-0375A3F3E03A}"/>
              </a:ext>
            </a:extLst>
          </p:cNvPr>
          <p:cNvSpPr txBox="1">
            <a:spLocks/>
          </p:cNvSpPr>
          <p:nvPr/>
        </p:nvSpPr>
        <p:spPr>
          <a:xfrm>
            <a:off x="430729" y="1192084"/>
            <a:ext cx="4869696" cy="517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 Midterm Results</a:t>
            </a:r>
            <a:endParaRPr lang="en-US" sz="16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7220" lvl="1" indent="-342900">
              <a:buFont typeface="Arial" pitchFamily="34" charset="0"/>
              <a:buAutoNum type="arabicPeriod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Nishit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Paresh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Pabari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               Q1 to  7</a:t>
            </a:r>
          </a:p>
          <a:p>
            <a:pPr marL="617220" lvl="1" indent="-342900">
              <a:buFont typeface="Arial" pitchFamily="34" charset="0"/>
              <a:buAutoNum type="arabicPeriod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Yash Parag Shah:                       Q8 to 24</a:t>
            </a:r>
          </a:p>
          <a:p>
            <a:pPr marL="617220" lvl="1" indent="-342900">
              <a:buFont typeface="Arial" pitchFamily="34" charset="0"/>
              <a:buAutoNum type="arabicPeriod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Anvay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Pravin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Gothivarekar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.    Q8 to 24</a:t>
            </a:r>
          </a:p>
          <a:p>
            <a:pPr marL="617220" lvl="1" indent="-342900">
              <a:buFont typeface="Arial" pitchFamily="34" charset="0"/>
              <a:buAutoNum type="arabicPeriod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Prerna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Sharma                        Q25 to 30</a:t>
            </a:r>
          </a:p>
          <a:p>
            <a:pPr marL="274320" lvl="1" indent="0">
              <a:buFont typeface="Arial" pitchFamily="34" charset="0"/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4102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26322</TotalTime>
  <Words>3093</Words>
  <Application>Microsoft Macintosh PowerPoint</Application>
  <PresentationFormat>On-screen Show (4:3)</PresentationFormat>
  <Paragraphs>641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Courier</vt:lpstr>
      <vt:lpstr>Garamond</vt:lpstr>
      <vt:lpstr>SF Pro Text</vt:lpstr>
      <vt:lpstr>SourceSansPro</vt:lpstr>
      <vt:lpstr>Wingdings</vt:lpstr>
      <vt:lpstr>Wingdings 2</vt:lpstr>
      <vt:lpstr>Clarity</vt:lpstr>
      <vt:lpstr>Analytics FOR BUSINESS Intelligence</vt:lpstr>
      <vt:lpstr>Agenda:</vt:lpstr>
      <vt:lpstr>Course Planning</vt:lpstr>
      <vt:lpstr>Tableau assignment for next week</vt:lpstr>
      <vt:lpstr>To Review:</vt:lpstr>
      <vt:lpstr>PowerPoint Presentation</vt:lpstr>
      <vt:lpstr>To Do:</vt:lpstr>
      <vt:lpstr>Tableau Practice:</vt:lpstr>
      <vt:lpstr>Midterm Results:</vt:lpstr>
      <vt:lpstr> Classification Models</vt:lpstr>
      <vt:lpstr>Types of Models </vt:lpstr>
      <vt:lpstr> Classification Models for Binary Response             The dependent variable is categorical               Ex: Y = 1 if “Severe Medical condition” or                             0 if “Moderate Medical Condition”  </vt:lpstr>
      <vt:lpstr>Categorical Response </vt:lpstr>
      <vt:lpstr>Model diagnostic </vt:lpstr>
      <vt:lpstr>ROC, AUC </vt:lpstr>
      <vt:lpstr>Example: F2F (Pre-COVID) Channel Propensity | Diagnostics &amp; Drivers</vt:lpstr>
      <vt:lpstr> Classification Models</vt:lpstr>
      <vt:lpstr>Smarket data    package (ISLR) </vt:lpstr>
      <vt:lpstr>Explore Data</vt:lpstr>
      <vt:lpstr>PowerPoint Presentation</vt:lpstr>
      <vt:lpstr>Can we predict Up and Down?</vt:lpstr>
      <vt:lpstr>Using Stepwise</vt:lpstr>
      <vt:lpstr>Using Stepwise</vt:lpstr>
      <vt:lpstr>How will “my best model” using “my data” perform on another samples?</vt:lpstr>
      <vt:lpstr>Testing on another sample</vt:lpstr>
      <vt:lpstr>Model Accuracy on Testing Set or Hold-out period</vt:lpstr>
      <vt:lpstr>Goal of Resampling</vt:lpstr>
      <vt:lpstr>Let’s use Resampling</vt:lpstr>
      <vt:lpstr>How is this model performing?</vt:lpstr>
      <vt:lpstr>1. Use GLM to find the best model for “type” 2. Check how the models are performing on the testing data set  </vt:lpstr>
      <vt:lpstr>Classification Models for more than 2 response</vt:lpstr>
      <vt:lpstr>Models to use for Classification Models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Analytics FOR BUSINESS Intelligence</dc:title>
  <dc:creator>Nuria Diaz-Tena</dc:creator>
  <cp:lastModifiedBy>Nuria Diaz-Tena</cp:lastModifiedBy>
  <cp:revision>64</cp:revision>
  <dcterms:created xsi:type="dcterms:W3CDTF">2021-08-28T13:56:49Z</dcterms:created>
  <dcterms:modified xsi:type="dcterms:W3CDTF">2021-10-21T14:53:55Z</dcterms:modified>
</cp:coreProperties>
</file>